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81" r:id="rId13"/>
    <p:sldId id="267" r:id="rId14"/>
    <p:sldId id="282" r:id="rId15"/>
    <p:sldId id="268" r:id="rId16"/>
    <p:sldId id="269" r:id="rId17"/>
    <p:sldId id="270" r:id="rId18"/>
    <p:sldId id="305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4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6" r:id="rId47"/>
    <p:sldId id="300" r:id="rId48"/>
    <p:sldId id="301" r:id="rId49"/>
    <p:sldId id="302" r:id="rId50"/>
    <p:sldId id="303" r:id="rId51"/>
    <p:sldId id="30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Átviteli Közegek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1297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389" y="2435760"/>
            <a:ext cx="5695318" cy="42793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99210" y="2919258"/>
            <a:ext cx="4279361" cy="331236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637" y="452718"/>
            <a:ext cx="9948197" cy="1400530"/>
          </a:xfrm>
        </p:spPr>
        <p:txBody>
          <a:bodyPr/>
          <a:lstStyle/>
          <a:p>
            <a:r>
              <a:rPr lang="hu-HU" dirty="0"/>
              <a:t>S-FTP - </a:t>
            </a:r>
            <a:r>
              <a:rPr lang="hu-HU" dirty="0" err="1"/>
              <a:t>Shilded-Foil-shilded</a:t>
            </a:r>
            <a:r>
              <a:rPr lang="hu-HU" dirty="0"/>
              <a:t> Twisted </a:t>
            </a:r>
            <a:r>
              <a:rPr lang="hu-HU" dirty="0" err="1"/>
              <a:t>Pair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7389" y="1735495"/>
            <a:ext cx="9163445" cy="4531566"/>
          </a:xfrm>
        </p:spPr>
        <p:txBody>
          <a:bodyPr/>
          <a:lstStyle/>
          <a:p>
            <a:r>
              <a:rPr lang="hu-HU" dirty="0"/>
              <a:t>Az FTP kábelek zavarvédettségét tovább növelendő, rézfonatból készült árnyékoló harisnyával vették körbe a kábelt.</a:t>
            </a:r>
          </a:p>
          <a:p>
            <a:r>
              <a:rPr lang="hu-HU" dirty="0">
                <a:solidFill>
                  <a:schemeClr val="bg1"/>
                </a:solidFill>
              </a:rPr>
              <a:t>Felépítés: szigetelt - szabványos színkóddal ellátott vezető-erek, alumíniumfólia, ónozott árnyékoló rézharisnya, közös szigetelő köpeny az árnyékolás vezető ere.</a:t>
            </a:r>
          </a:p>
          <a:p>
            <a:r>
              <a:rPr lang="hu-HU" b="1" dirty="0">
                <a:solidFill>
                  <a:schemeClr val="bg1"/>
                </a:solidFill>
              </a:rPr>
              <a:t>Alkalmazás: </a:t>
            </a:r>
            <a:r>
              <a:rPr lang="hu-HU" dirty="0">
                <a:solidFill>
                  <a:schemeClr val="bg1"/>
                </a:solidFill>
              </a:rPr>
              <a:t>általánosan alkalmazható típus. A megerősített árnyékolás nyújtotta előnyök miatt alkalmas széles körben alkalmazott, megbízható jó zavarvédelemmel rendelkező hálózatok építésére.</a:t>
            </a:r>
          </a:p>
        </p:txBody>
      </p:sp>
    </p:spTree>
    <p:extLst>
      <p:ext uri="{BB962C8B-B14F-4D97-AF65-F5344CB8AC3E}">
        <p14:creationId xmlns:p14="http://schemas.microsoft.com/office/powerpoint/2010/main" xmlns="" val="278158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Kábelfajták: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/>
              <a:t>Lengő kábel: </a:t>
            </a:r>
            <a:r>
              <a:rPr lang="hu-HU" dirty="0"/>
              <a:t>ez szolgál a számítógép és a falon levő ún. fali csatlakozó közötti összeköttetésre.</a:t>
            </a:r>
          </a:p>
          <a:p>
            <a:r>
              <a:rPr lang="hu-HU" i="1" dirty="0"/>
              <a:t>Falkábel: </a:t>
            </a:r>
            <a:r>
              <a:rPr lang="hu-HU" dirty="0"/>
              <a:t>a fali csatlakozó és a központi hálózati eszközök elhelyezésére szolgáló </a:t>
            </a:r>
            <a:r>
              <a:rPr lang="hu-HU" dirty="0" err="1"/>
              <a:t>rack</a:t>
            </a:r>
            <a:r>
              <a:rPr lang="hu-HU" dirty="0"/>
              <a:t> szekrény közötti összeköttetést valósítja meg.</a:t>
            </a:r>
          </a:p>
          <a:p>
            <a:r>
              <a:rPr lang="hu-HU" dirty="0" err="1"/>
              <a:t>Patchkábel</a:t>
            </a:r>
            <a:r>
              <a:rPr lang="hu-HU" dirty="0"/>
              <a:t> (átkötő kábel): a </a:t>
            </a:r>
            <a:r>
              <a:rPr lang="hu-HU" dirty="0" err="1"/>
              <a:t>rack</a:t>
            </a:r>
            <a:r>
              <a:rPr lang="hu-HU" dirty="0"/>
              <a:t> szekrényben végződő fali kábel csatlakozója és a hálózat aktív eszköze között teremt kapcsolatot.</a:t>
            </a:r>
          </a:p>
          <a:p>
            <a:r>
              <a:rPr lang="hu-HU" dirty="0"/>
              <a:t>A kábelek végei RJ45-ös típusú csatlakozón végződnek.</a:t>
            </a:r>
          </a:p>
        </p:txBody>
      </p:sp>
    </p:spTree>
    <p:extLst>
      <p:ext uri="{BB962C8B-B14F-4D97-AF65-F5344CB8AC3E}">
        <p14:creationId xmlns:p14="http://schemas.microsoft.com/office/powerpoint/2010/main" xmlns="" val="386062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Patch kábel – Patch Panel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321" y="1330732"/>
            <a:ext cx="6081711" cy="5378936"/>
          </a:xfrm>
        </p:spPr>
      </p:pic>
    </p:spTree>
    <p:extLst>
      <p:ext uri="{BB962C8B-B14F-4D97-AF65-F5344CB8AC3E}">
        <p14:creationId xmlns:p14="http://schemas.microsoft.com/office/powerpoint/2010/main" xmlns="" val="314333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RJ45 – 8P8C csatlakozó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32" y="2285903"/>
            <a:ext cx="4484341" cy="288325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0173" y="2285903"/>
            <a:ext cx="3870142" cy="28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56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UTP kábel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565" y="2025650"/>
            <a:ext cx="5592233" cy="4194175"/>
          </a:xfrm>
        </p:spPr>
      </p:pic>
    </p:spTree>
    <p:extLst>
      <p:ext uri="{BB962C8B-B14F-4D97-AF65-F5344CB8AC3E}">
        <p14:creationId xmlns:p14="http://schemas.microsoft.com/office/powerpoint/2010/main" xmlns="" val="214527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Bekötési szabványok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30" y="1625938"/>
            <a:ext cx="6861858" cy="47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02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Koaxiális kábelek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8080" y="1633041"/>
            <a:ext cx="8946541" cy="4195481"/>
          </a:xfrm>
        </p:spPr>
        <p:txBody>
          <a:bodyPr/>
          <a:lstStyle/>
          <a:p>
            <a:r>
              <a:rPr lang="hu-HU" dirty="0"/>
              <a:t>Széles körben alkalmazott átviteli közeg a koaxiális kábel. A nevében jelzi szerkezete lényegét (koaxiális: azonos tengelyű). A közepében tömör rézhuzal mag van, melyet szigetelő anyag vesz körül. A szigetelő réteget sűrű szövésű árnyékoló vezeték borítja, amelyet a mechanikai védelem érdekében egy újabb szigetelő réteggel vonnak be.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8" y="3547432"/>
            <a:ext cx="8229600" cy="28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23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Koaxiális kábelek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két alkalmazás kapcsán a koaxiális kábeleket két csoportba </a:t>
            </a:r>
          </a:p>
          <a:p>
            <a:pPr marL="0" indent="0">
              <a:buNone/>
            </a:pPr>
            <a:r>
              <a:rPr lang="hu-HU" dirty="0"/>
              <a:t>oszthatjuk, az egyik az ún. </a:t>
            </a:r>
            <a:r>
              <a:rPr lang="hu-HU" b="1" dirty="0"/>
              <a:t>szélessávú koaxiális kábel, </a:t>
            </a:r>
            <a:r>
              <a:rPr lang="hu-HU" dirty="0"/>
              <a:t>és az </a:t>
            </a:r>
            <a:r>
              <a:rPr lang="hu-HU" b="1" dirty="0"/>
              <a:t>alapsávú </a:t>
            </a:r>
          </a:p>
          <a:p>
            <a:pPr marL="0" indent="0">
              <a:buNone/>
            </a:pPr>
            <a:r>
              <a:rPr lang="hu-HU" b="1" dirty="0"/>
              <a:t>koaxiális káb</a:t>
            </a:r>
            <a:r>
              <a:rPr lang="hu-HU" dirty="0"/>
              <a:t>el.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i="1" dirty="0"/>
              <a:t>Alapsáv</a:t>
            </a:r>
            <a:r>
              <a:rPr lang="hu-HU" dirty="0"/>
              <a:t> – átalakítás nélküli digitális adatok, csak egy adatfolyam</a:t>
            </a:r>
          </a:p>
          <a:p>
            <a:pPr marL="0" indent="0">
              <a:buNone/>
            </a:pPr>
            <a:r>
              <a:rPr lang="hu-HU" dirty="0"/>
              <a:t>Így természetesen egyszerre csak egy kommunikáció folyhat. Ennek</a:t>
            </a:r>
          </a:p>
          <a:p>
            <a:pPr marL="0" indent="0">
              <a:buNone/>
            </a:pPr>
            <a:r>
              <a:rPr lang="hu-HU" dirty="0"/>
              <a:t>a gyakorlati jelentősége lecsökkent, mivel a csavart érpáras </a:t>
            </a:r>
          </a:p>
          <a:p>
            <a:pPr marL="0" indent="0">
              <a:buNone/>
            </a:pPr>
            <a:r>
              <a:rPr lang="hu-HU" dirty="0"/>
              <a:t>alkalmazások teljesen kiszorították a LAN-okból.</a:t>
            </a:r>
          </a:p>
        </p:txBody>
      </p:sp>
    </p:spTree>
    <p:extLst>
      <p:ext uri="{BB962C8B-B14F-4D97-AF65-F5344CB8AC3E}">
        <p14:creationId xmlns:p14="http://schemas.microsoft.com/office/powerpoint/2010/main" xmlns="" val="185992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Koaxiális kábelek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9336" y="1853248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i="1" dirty="0" err="1"/>
              <a:t>Szélessáv</a:t>
            </a:r>
            <a:r>
              <a:rPr lang="hu-HU" dirty="0"/>
              <a:t> - a jelek változásait moduláció segítségével egy </a:t>
            </a:r>
          </a:p>
          <a:p>
            <a:pPr marL="0" indent="0">
              <a:buNone/>
            </a:pPr>
            <a:r>
              <a:rPr lang="hu-HU" dirty="0"/>
              <a:t>meghatározott frekvenciatartományba alakítjuk át, és így a kialakított </a:t>
            </a:r>
          </a:p>
          <a:p>
            <a:pPr marL="0" indent="0">
              <a:buNone/>
            </a:pPr>
            <a:r>
              <a:rPr lang="hu-HU" dirty="0"/>
              <a:t>frekvencia tartományok, mint csatornák, egyidejűleg egymástól </a:t>
            </a:r>
          </a:p>
          <a:p>
            <a:pPr marL="0" indent="0">
              <a:buNone/>
            </a:pPr>
            <a:r>
              <a:rPr lang="hu-HU" dirty="0"/>
              <a:t>függetlenek (KTV csatornák + internet </a:t>
            </a:r>
            <a:r>
              <a:rPr lang="hu-HU" dirty="0" err="1"/>
              <a:t>upload</a:t>
            </a:r>
            <a:r>
              <a:rPr lang="hu-HU" dirty="0"/>
              <a:t>/</a:t>
            </a:r>
            <a:r>
              <a:rPr lang="hu-HU" dirty="0" err="1"/>
              <a:t>download</a:t>
            </a:r>
            <a:r>
              <a:rPr lang="hu-HU" dirty="0"/>
              <a:t>).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Digitális jelek analóg hálózaton keresztül átviteléhez szükséges egy </a:t>
            </a:r>
          </a:p>
          <a:p>
            <a:pPr marL="0" indent="0">
              <a:buNone/>
            </a:pPr>
            <a:r>
              <a:rPr lang="hu-HU" dirty="0"/>
              <a:t>átalakító, amely a kimenő digitális jeleket analóg jelekké, és a bemenő </a:t>
            </a:r>
          </a:p>
          <a:p>
            <a:pPr marL="0" indent="0">
              <a:buNone/>
            </a:pPr>
            <a:r>
              <a:rPr lang="hu-HU" dirty="0"/>
              <a:t>analóg jeleket digitális jelekké konvertálja. Az egyes csatornák </a:t>
            </a:r>
          </a:p>
          <a:p>
            <a:pPr marL="0" indent="0">
              <a:buNone/>
            </a:pPr>
            <a:r>
              <a:rPr lang="hu-HU" dirty="0"/>
              <a:t>egymástól függetlenül képesek pl. analóg televíziójel, csúcsminőségű </a:t>
            </a:r>
          </a:p>
          <a:p>
            <a:pPr marL="0" indent="0">
              <a:buNone/>
            </a:pPr>
            <a:r>
              <a:rPr lang="hu-HU" dirty="0"/>
              <a:t>hangátviteli jel, vagy digitális jelfolyam átvitelére is.</a:t>
            </a:r>
          </a:p>
        </p:txBody>
      </p:sp>
    </p:spTree>
    <p:extLst>
      <p:ext uri="{BB962C8B-B14F-4D97-AF65-F5344CB8AC3E}">
        <p14:creationId xmlns:p14="http://schemas.microsoft.com/office/powerpoint/2010/main" xmlns="" val="17818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jelenlegi legkorszerűbb vezetékes adatátviteli módszer az üvegszál technológia alkalmazása. Az információ fényimpulzusok formájában terjed egy fényvezető közegben, praktikusan egy üvegszálon. </a:t>
            </a:r>
          </a:p>
          <a:p>
            <a:r>
              <a:rPr lang="hu-HU" dirty="0"/>
              <a:t>Az átvitel három elem segítségével valósul meg: fényforrás - átviteli közeg - fényérzékelő.</a:t>
            </a:r>
          </a:p>
          <a:p>
            <a:r>
              <a:rPr lang="hu-HU" dirty="0"/>
              <a:t>A fényvezetős technológia határai a megvalósított rendszerekhez képest igen távoliak, jelentős tartalékok vannak az optikai átvitelben. Elméletileg 50 000 </a:t>
            </a:r>
            <a:r>
              <a:rPr lang="hu-HU" dirty="0" err="1"/>
              <a:t>Gbit</a:t>
            </a:r>
            <a:r>
              <a:rPr lang="hu-HU" dirty="0"/>
              <a:t>/s sebességű hálózatok is építhetők. Laboratóriumi körülmények között 100 </a:t>
            </a:r>
            <a:r>
              <a:rPr lang="hu-HU" dirty="0" err="1"/>
              <a:t>Gbit</a:t>
            </a:r>
            <a:r>
              <a:rPr lang="hu-HU" dirty="0"/>
              <a:t>/</a:t>
            </a:r>
            <a:r>
              <a:rPr lang="hu-HU" dirty="0" err="1"/>
              <a:t>s-os</a:t>
            </a:r>
            <a:r>
              <a:rPr lang="hu-HU" dirty="0"/>
              <a:t> sebességű rendszerek már léteznek. A gyakorlatban használatos optikai hálózataink 10 </a:t>
            </a:r>
            <a:r>
              <a:rPr lang="hu-HU" dirty="0" err="1"/>
              <a:t>Gbit</a:t>
            </a:r>
            <a:r>
              <a:rPr lang="hu-HU" dirty="0"/>
              <a:t>/s sebességet érnek el.</a:t>
            </a:r>
          </a:p>
        </p:txBody>
      </p:sp>
    </p:spTree>
    <p:extLst>
      <p:ext uri="{BB962C8B-B14F-4D97-AF65-F5344CB8AC3E}">
        <p14:creationId xmlns:p14="http://schemas.microsoft.com/office/powerpoint/2010/main" xmlns="" val="254379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 csoportba sorolhatók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Vezetékes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r>
              <a:rPr lang="hu-HU" dirty="0"/>
              <a:t>Vezeték nélküli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7599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66" y="1295837"/>
            <a:ext cx="4532359" cy="351875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336" y="1295837"/>
            <a:ext cx="2860365" cy="250963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336" y="3915353"/>
            <a:ext cx="4038601" cy="26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68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fényforrás egy fényemittáló (LED) dióda, vagy lézerdióda. Ezek a rajtuk átfolyó áram hatására fényimpulzusokat generálnak.</a:t>
            </a:r>
          </a:p>
          <a:p>
            <a:endParaRPr lang="hu-HU" dirty="0"/>
          </a:p>
          <a:p>
            <a:r>
              <a:rPr lang="hu-HU" dirty="0"/>
              <a:t>A fényérzékelő egy fotótranzisztor vagy fotodióda, amelyek vezetési képessége a rájuk eső fény hatására megváltozik.</a:t>
            </a:r>
          </a:p>
          <a:p>
            <a:endParaRPr lang="hu-HU" dirty="0"/>
          </a:p>
          <a:p>
            <a:r>
              <a:rPr lang="hu-HU" dirty="0"/>
              <a:t>Ahhoz, hogy a fényimpulzusokat nagyobb távolságokra is el lehessen juttatni, a fényveszteségeket minimálisra kell csökkenteni.</a:t>
            </a:r>
          </a:p>
        </p:txBody>
      </p:sp>
    </p:spTree>
    <p:extLst>
      <p:ext uri="{BB962C8B-B14F-4D97-AF65-F5344CB8AC3E}">
        <p14:creationId xmlns:p14="http://schemas.microsoft.com/office/powerpoint/2010/main" xmlns="" val="126007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0" y="1826070"/>
            <a:ext cx="8946541" cy="4195481"/>
          </a:xfrm>
        </p:spPr>
        <p:txBody>
          <a:bodyPr/>
          <a:lstStyle/>
          <a:p>
            <a:r>
              <a:rPr lang="hu-HU" b="1" i="1" u="sng" dirty="0" err="1"/>
              <a:t>Többmódusú</a:t>
            </a:r>
            <a:r>
              <a:rPr lang="hu-HU" b="1" i="1" u="sng" dirty="0"/>
              <a:t> üvegszál:</a:t>
            </a:r>
          </a:p>
          <a:p>
            <a:endParaRPr lang="hu-HU" dirty="0"/>
          </a:p>
          <a:p>
            <a:r>
              <a:rPr lang="hu-HU" dirty="0"/>
              <a:t>A fény kilépését az optikai kábelből az optikában jól ismert teljes visszaverődés jelensége akadályozza meg. Ha a közeg határfelületére érkező fénysugár beesési szöge elér egy kritikus értéket, akkor a fénysugár már nem lép ki a levegőbe, hanem visszaverődik az üvegbe. Az üvegszálban az adóból kibocsátott fénysugár fog ide-oda verődni, az ilyen optikai szálakat </a:t>
            </a:r>
            <a:r>
              <a:rPr lang="hu-HU" b="1" dirty="0" err="1"/>
              <a:t>többmódusú</a:t>
            </a:r>
            <a:r>
              <a:rPr lang="hu-HU" b="1" dirty="0"/>
              <a:t> üvegszálnak </a:t>
            </a:r>
            <a:r>
              <a:rPr lang="hu-HU" dirty="0"/>
              <a:t>(</a:t>
            </a:r>
            <a:r>
              <a:rPr lang="hu-HU" dirty="0" err="1"/>
              <a:t>multimode</a:t>
            </a:r>
            <a:r>
              <a:rPr lang="hu-HU" dirty="0"/>
              <a:t> </a:t>
            </a:r>
            <a:r>
              <a:rPr lang="hu-HU" dirty="0" err="1"/>
              <a:t>fiber</a:t>
            </a:r>
            <a:r>
              <a:rPr lang="hu-HU" dirty="0"/>
              <a:t>) nevezik.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695" y="5507780"/>
            <a:ext cx="2439772" cy="102754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098980" y="5138448"/>
            <a:ext cx="495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TimesNewRomanPS-BoldMT"/>
              </a:rPr>
              <a:t>Fény terjedése a </a:t>
            </a:r>
            <a:r>
              <a:rPr lang="hu-HU" b="1" dirty="0" err="1">
                <a:latin typeface="TimesNewRomanPS-BoldMT"/>
              </a:rPr>
              <a:t>multimódusú</a:t>
            </a:r>
            <a:r>
              <a:rPr lang="hu-HU" b="1" dirty="0">
                <a:latin typeface="TimesNewRomanPS-BoldMT"/>
              </a:rPr>
              <a:t> üvegszálban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6845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u="sng" dirty="0" err="1"/>
              <a:t>Többmódusú</a:t>
            </a:r>
            <a:r>
              <a:rPr lang="hu-HU" b="1" i="1" u="sng" dirty="0"/>
              <a:t> üvegszál: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Digitális és analóg jelek átvitelére, kisebb távolságok (néhány km) áthidalására alkalmas. Elsősorban telephelyen belüli LAN kialakításra használatos.</a:t>
            </a:r>
          </a:p>
        </p:txBody>
      </p:sp>
    </p:spTree>
    <p:extLst>
      <p:ext uri="{BB962C8B-B14F-4D97-AF65-F5344CB8AC3E}">
        <p14:creationId xmlns:p14="http://schemas.microsoft.com/office/powerpoint/2010/main" xmlns="" val="247531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i="1" u="sng" dirty="0" err="1"/>
              <a:t>Egymódusú</a:t>
            </a:r>
            <a:r>
              <a:rPr lang="hu-HU" b="1" i="1" u="sng" dirty="0"/>
              <a:t> üvegszál:</a:t>
            </a:r>
          </a:p>
          <a:p>
            <a:endParaRPr lang="hu-HU" b="1" i="1" u="sng" dirty="0"/>
          </a:p>
          <a:p>
            <a:r>
              <a:rPr lang="hu-HU" dirty="0"/>
              <a:t>A </a:t>
            </a:r>
            <a:r>
              <a:rPr lang="hu-HU" dirty="0" err="1"/>
              <a:t>multimódusúval</a:t>
            </a:r>
            <a:r>
              <a:rPr lang="hu-HU" dirty="0"/>
              <a:t> ellentétben ha a szál átmérőjét a fény hullámhosszára csökkentjük, akkor a fénysugár már csak a kábel hosszanti tengelye mentén, verődés nélkül terjed. Ez az </a:t>
            </a:r>
            <a:r>
              <a:rPr lang="hu-HU" b="1" dirty="0" err="1"/>
              <a:t>egymódusú</a:t>
            </a:r>
            <a:r>
              <a:rPr lang="hu-HU" b="1" dirty="0"/>
              <a:t> üvegszál </a:t>
            </a:r>
            <a:r>
              <a:rPr lang="hu-HU" dirty="0"/>
              <a:t>(</a:t>
            </a:r>
            <a:r>
              <a:rPr lang="hu-HU" dirty="0" err="1"/>
              <a:t>single</a:t>
            </a:r>
            <a:r>
              <a:rPr lang="hu-HU" dirty="0"/>
              <a:t> (</a:t>
            </a:r>
            <a:r>
              <a:rPr lang="hu-HU" dirty="0" err="1"/>
              <a:t>mono</a:t>
            </a:r>
            <a:r>
              <a:rPr lang="hu-HU" dirty="0"/>
              <a:t>) </a:t>
            </a:r>
            <a:r>
              <a:rPr lang="hu-HU" dirty="0" err="1"/>
              <a:t>mode</a:t>
            </a:r>
            <a:r>
              <a:rPr lang="hu-HU" dirty="0"/>
              <a:t> </a:t>
            </a:r>
            <a:r>
              <a:rPr lang="hu-HU" dirty="0" err="1"/>
              <a:t>fiber</a:t>
            </a:r>
            <a:r>
              <a:rPr lang="hu-HU" dirty="0"/>
              <a:t>). Adásra ilyenkor lézerdiódát alkalmaznak, és ezzel sokkal hatékonyabb, nagyobb távolságú összeköttetés alakítható ki, jelenleg a nagytávolságú összeköttetésekben mintegy 20-100 km, közbenső regenerálás nélkül.</a:t>
            </a:r>
          </a:p>
        </p:txBody>
      </p:sp>
    </p:spTree>
    <p:extLst>
      <p:ext uri="{BB962C8B-B14F-4D97-AF65-F5344CB8AC3E}">
        <p14:creationId xmlns:p14="http://schemas.microsoft.com/office/powerpoint/2010/main" xmlns="" val="145597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u="sng" dirty="0" err="1"/>
              <a:t>Egymódusú</a:t>
            </a:r>
            <a:r>
              <a:rPr lang="hu-HU" b="1" i="1" u="sng" dirty="0"/>
              <a:t> üvegszál:</a:t>
            </a:r>
          </a:p>
          <a:p>
            <a:endParaRPr lang="hu-HU" b="1" dirty="0"/>
          </a:p>
          <a:p>
            <a:r>
              <a:rPr lang="hu-HU" dirty="0"/>
              <a:t>Digitális és analóg jelek átvitelére, közepes és nagyobb távolságok (néhány 10km-töl 100 km) áthidalására alkalmas. MAN és WAN hálózatok gerinchálózati kialakításra használatos.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839" y="5309656"/>
            <a:ext cx="2592257" cy="93874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485470" y="4740654"/>
            <a:ext cx="51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NewRomanPS-BoldMT"/>
              </a:rPr>
              <a:t>Fény terjedése monomódusú optikai szálban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5397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12756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hagyományos rézvezetékeket tartalmazó kábel és a fénykábel </a:t>
            </a:r>
          </a:p>
          <a:p>
            <a:pPr marL="0" indent="0">
              <a:buNone/>
            </a:pPr>
            <a:r>
              <a:rPr lang="hu-HU" dirty="0"/>
              <a:t>konstrukciós követelményei eltérőek. Alapvető különbség az, hogy </a:t>
            </a:r>
          </a:p>
          <a:p>
            <a:pPr marL="0" indent="0">
              <a:buNone/>
            </a:pPr>
            <a:r>
              <a:rPr lang="hu-HU" dirty="0"/>
              <a:t>míg a rézvezetéknél nagy, 15%-os nyújtás is megengedhető, addig </a:t>
            </a:r>
          </a:p>
          <a:p>
            <a:pPr marL="0" indent="0">
              <a:buNone/>
            </a:pPr>
            <a:r>
              <a:rPr lang="hu-HU" dirty="0"/>
              <a:t>a kvarcüveg esetében az 1%-os nyújtás is idő előtti öregedéshez, </a:t>
            </a:r>
          </a:p>
          <a:p>
            <a:pPr marL="0" indent="0">
              <a:buNone/>
            </a:pPr>
            <a:r>
              <a:rPr lang="hu-HU" dirty="0"/>
              <a:t>mikro-repedésekhez, esetleg törésekhez vezethet, ezért elsődleges </a:t>
            </a:r>
          </a:p>
          <a:p>
            <a:pPr marL="0" indent="0">
              <a:buNone/>
            </a:pPr>
            <a:r>
              <a:rPr lang="hu-HU" dirty="0"/>
              <a:t>követelmény a fénykábel szálainak tehermentesítése. Az optikai </a:t>
            </a:r>
          </a:p>
          <a:p>
            <a:pPr marL="0" indent="0">
              <a:buNone/>
            </a:pPr>
            <a:r>
              <a:rPr lang="hu-HU" dirty="0"/>
              <a:t>szálat csak minimális fizikai terhelés érheti.</a:t>
            </a:r>
          </a:p>
        </p:txBody>
      </p:sp>
    </p:spTree>
    <p:extLst>
      <p:ext uri="{BB962C8B-B14F-4D97-AF65-F5344CB8AC3E}">
        <p14:creationId xmlns:p14="http://schemas.microsoft.com/office/powerpoint/2010/main" xmlns="" val="160502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optikai kábel felépítése: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42" y="2882770"/>
            <a:ext cx="45624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26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optikai szálon adott hullámhosszú fényt használva csak egyirányú </a:t>
            </a:r>
          </a:p>
          <a:p>
            <a:pPr marL="0" indent="0">
              <a:buNone/>
            </a:pPr>
            <a:r>
              <a:rPr lang="hu-HU" dirty="0"/>
              <a:t>adatátvitel képzelhető el. Kétirányú pont-pont átvitel esetén két </a:t>
            </a:r>
          </a:p>
          <a:p>
            <a:pPr marL="0" indent="0">
              <a:buNone/>
            </a:pPr>
            <a:r>
              <a:rPr lang="hu-HU" dirty="0"/>
              <a:t>üvegszálas kapcsolat szükséges: egyik irány az adásra, másik a </a:t>
            </a:r>
          </a:p>
          <a:p>
            <a:pPr marL="0" indent="0">
              <a:buNone/>
            </a:pPr>
            <a:r>
              <a:rPr lang="hu-HU" dirty="0"/>
              <a:t>vételre. Ez szerencsére a legtöbb esetben nem igényli újabb kábel </a:t>
            </a:r>
          </a:p>
          <a:p>
            <a:pPr marL="0" indent="0">
              <a:buNone/>
            </a:pPr>
            <a:r>
              <a:rPr lang="hu-HU" dirty="0"/>
              <a:t>lefektetését, mivel egy kábel több független üvegszálat tartalmaz. </a:t>
            </a:r>
          </a:p>
          <a:p>
            <a:pPr marL="0" indent="0">
              <a:buNone/>
            </a:pPr>
            <a:r>
              <a:rPr lang="hu-HU" dirty="0"/>
              <a:t>Ha az üvegszálon több eltérő hullámhosszú (különböző „színű”) fényt</a:t>
            </a:r>
          </a:p>
          <a:p>
            <a:pPr marL="0" indent="0">
              <a:buNone/>
            </a:pPr>
            <a:r>
              <a:rPr lang="hu-HU" dirty="0"/>
              <a:t>használunk átvitelre, akkor több csatorna is kialakítható egy </a:t>
            </a:r>
          </a:p>
          <a:p>
            <a:pPr marL="0" indent="0">
              <a:buNone/>
            </a:pPr>
            <a:r>
              <a:rPr lang="hu-HU" dirty="0"/>
              <a:t>üvegszálon.</a:t>
            </a:r>
          </a:p>
        </p:txBody>
      </p:sp>
    </p:spTree>
    <p:extLst>
      <p:ext uri="{BB962C8B-B14F-4D97-AF65-F5344CB8AC3E}">
        <p14:creationId xmlns:p14="http://schemas.microsoft.com/office/powerpoint/2010/main" xmlns="" val="294165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Optikai kábel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1263" y="2426142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optikai kábel előnyei, hogy érzéketlen az elektromágneses </a:t>
            </a:r>
          </a:p>
          <a:p>
            <a:pPr marL="0" indent="0">
              <a:buNone/>
            </a:pPr>
            <a:r>
              <a:rPr lang="hu-HU" dirty="0"/>
              <a:t>zavarokra, és nagy a sávszélessége, valamint erősítés nélkül igen </a:t>
            </a:r>
          </a:p>
          <a:p>
            <a:pPr marL="0" indent="0">
              <a:buNone/>
            </a:pPr>
            <a:r>
              <a:rPr lang="hu-HU" dirty="0"/>
              <a:t>nagy távolságra vihető el a jel vele. További előnyt jelent </a:t>
            </a:r>
          </a:p>
          <a:p>
            <a:pPr marL="0" indent="0">
              <a:buNone/>
            </a:pPr>
            <a:r>
              <a:rPr lang="hu-HU" dirty="0"/>
              <a:t>biztonságtechnikai szempontból, hogy nem hallgatható le.</a:t>
            </a:r>
          </a:p>
        </p:txBody>
      </p:sp>
    </p:spTree>
    <p:extLst>
      <p:ext uri="{BB962C8B-B14F-4D97-AF65-F5344CB8AC3E}">
        <p14:creationId xmlns:p14="http://schemas.microsoft.com/office/powerpoint/2010/main" xmlns="" val="3568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 csoportba sorolhatók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Vezetékes</a:t>
            </a:r>
          </a:p>
          <a:p>
            <a:endParaRPr lang="hu-HU" dirty="0"/>
          </a:p>
          <a:p>
            <a:r>
              <a:rPr lang="hu-HU" dirty="0"/>
              <a:t>Fizikailag összekötött (</a:t>
            </a:r>
            <a:r>
              <a:rPr lang="hu-HU" dirty="0" err="1"/>
              <a:t>bounded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Vezeték nélküli</a:t>
            </a:r>
          </a:p>
          <a:p>
            <a:endParaRPr lang="hu-HU" dirty="0"/>
          </a:p>
          <a:p>
            <a:r>
              <a:rPr lang="hu-HU" dirty="0"/>
              <a:t>Fizikailag nem összekötött (</a:t>
            </a:r>
            <a:r>
              <a:rPr lang="hu-HU" dirty="0" err="1"/>
              <a:t>unbounded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57238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6740" y="3889927"/>
            <a:ext cx="9404723" cy="1400530"/>
          </a:xfrm>
        </p:spPr>
        <p:txBody>
          <a:bodyPr/>
          <a:lstStyle/>
          <a:p>
            <a:r>
              <a:rPr lang="hu-HU" dirty="0"/>
              <a:t>Vezeték nélküli átviteli módszerek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63273" y="5290457"/>
            <a:ext cx="2986580" cy="95794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9829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Vezeték nélküli átviteli módszerek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5991" y="1464906"/>
            <a:ext cx="6454484" cy="4932783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Hálózatok méret szerinti elosztása:</a:t>
            </a:r>
          </a:p>
          <a:p>
            <a:endParaRPr lang="hu-HU" dirty="0"/>
          </a:p>
          <a:p>
            <a:r>
              <a:rPr lang="hu-HU" dirty="0"/>
              <a:t>vezeték nélküli személyi hálózat (PAN),</a:t>
            </a:r>
          </a:p>
          <a:p>
            <a:r>
              <a:rPr lang="hu-HU" dirty="0"/>
              <a:t>vezeték nélküli lokális hálózat (LAN),</a:t>
            </a:r>
          </a:p>
          <a:p>
            <a:r>
              <a:rPr lang="hu-HU" dirty="0"/>
              <a:t>vezeték nélküli nagyvárosi hálózat (MAN),</a:t>
            </a:r>
          </a:p>
          <a:p>
            <a:r>
              <a:rPr lang="hu-HU" dirty="0"/>
              <a:t>vezeték nélküli nagy kiterjedésű hálózat (WAN).</a:t>
            </a:r>
          </a:p>
          <a:p>
            <a:endParaRPr lang="hu-HU" dirty="0"/>
          </a:p>
          <a:p>
            <a:r>
              <a:rPr lang="hu-HU" dirty="0"/>
              <a:t>PAN – </a:t>
            </a:r>
            <a:r>
              <a:rPr lang="hu-HU" dirty="0" err="1"/>
              <a:t>Personal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 Network</a:t>
            </a:r>
          </a:p>
          <a:p>
            <a:r>
              <a:rPr lang="hu-HU" dirty="0"/>
              <a:t>LAN – Local </a:t>
            </a:r>
            <a:r>
              <a:rPr lang="hu-HU" dirty="0" err="1"/>
              <a:t>Area</a:t>
            </a:r>
            <a:r>
              <a:rPr lang="hu-HU" dirty="0"/>
              <a:t> Network</a:t>
            </a:r>
          </a:p>
          <a:p>
            <a:r>
              <a:rPr lang="hu-HU" dirty="0"/>
              <a:t>MAN – </a:t>
            </a:r>
            <a:r>
              <a:rPr lang="hu-HU" dirty="0" smtClean="0"/>
              <a:t>Metropolitan </a:t>
            </a:r>
            <a:r>
              <a:rPr lang="hu-HU" dirty="0" err="1" smtClean="0"/>
              <a:t>Area</a:t>
            </a:r>
            <a:r>
              <a:rPr lang="hu-HU" dirty="0" smtClean="0"/>
              <a:t> </a:t>
            </a:r>
            <a:r>
              <a:rPr lang="hu-HU" dirty="0"/>
              <a:t>Network</a:t>
            </a:r>
          </a:p>
          <a:p>
            <a:r>
              <a:rPr lang="hu-HU" dirty="0"/>
              <a:t>WAN – Wide </a:t>
            </a:r>
            <a:r>
              <a:rPr lang="hu-HU" dirty="0" err="1"/>
              <a:t>Area</a:t>
            </a:r>
            <a:r>
              <a:rPr lang="hu-HU" dirty="0"/>
              <a:t> Network</a:t>
            </a:r>
          </a:p>
        </p:txBody>
      </p:sp>
      <p:sp>
        <p:nvSpPr>
          <p:cNvPr id="5" name="Téglalap 4"/>
          <p:cNvSpPr/>
          <p:nvPr/>
        </p:nvSpPr>
        <p:spPr>
          <a:xfrm>
            <a:off x="7693985" y="4453301"/>
            <a:ext cx="1505340" cy="170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WPAN</a:t>
            </a:r>
          </a:p>
          <a:p>
            <a:pPr>
              <a:lnSpc>
                <a:spcPct val="150000"/>
              </a:lnSpc>
            </a:pPr>
            <a:r>
              <a:rPr lang="hu-HU" dirty="0"/>
              <a:t>WLAN</a:t>
            </a:r>
          </a:p>
          <a:p>
            <a:pPr>
              <a:lnSpc>
                <a:spcPct val="150000"/>
              </a:lnSpc>
            </a:pPr>
            <a:r>
              <a:rPr lang="hu-HU" dirty="0"/>
              <a:t>WMAN </a:t>
            </a:r>
          </a:p>
          <a:p>
            <a:pPr>
              <a:lnSpc>
                <a:spcPct val="150000"/>
              </a:lnSpc>
            </a:pPr>
            <a:r>
              <a:rPr lang="hu-HU" dirty="0"/>
              <a:t>WWAN</a:t>
            </a:r>
          </a:p>
        </p:txBody>
      </p:sp>
    </p:spTree>
    <p:extLst>
      <p:ext uri="{BB962C8B-B14F-4D97-AF65-F5344CB8AC3E}">
        <p14:creationId xmlns:p14="http://schemas.microsoft.com/office/powerpoint/2010/main" xmlns="" val="106396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Vezeték nélküli átviteli módszerek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Kábel nélküli kommunikációra az elektromágneses spektrum valamelyik tartományát használjuk. A nagyobb hullámhosszú, azaz alacsonyabb frekvenciák tartománya a rádióhullámokhoz, míg a rövidebb hullámhosszú, azaz nagyobb frekvenciájú tartomány már a fényhez tartozik.</a:t>
            </a:r>
          </a:p>
          <a:p>
            <a:endParaRPr lang="hu-HU" dirty="0"/>
          </a:p>
          <a:p>
            <a:r>
              <a:rPr lang="hu-HU" dirty="0"/>
              <a:t>Kábelnélküli kommunikációra mind a rádióhullámok, mind pedig fényhullámok alkalmasak.</a:t>
            </a:r>
          </a:p>
        </p:txBody>
      </p:sp>
    </p:spTree>
    <p:extLst>
      <p:ext uri="{BB962C8B-B14F-4D97-AF65-F5344CB8AC3E}">
        <p14:creationId xmlns:p14="http://schemas.microsoft.com/office/powerpoint/2010/main" xmlns="" val="262143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Vezeték nélküli átviteli módszerek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elektronok mozgásukkor elektromágneses hullámokat keltenek </a:t>
            </a:r>
          </a:p>
          <a:p>
            <a:pPr marL="0" indent="0">
              <a:buNone/>
            </a:pPr>
            <a:r>
              <a:rPr lang="hu-HU" dirty="0"/>
              <a:t>maguk körül, amelyek a szabad térben tovaterjednek. Ilyen </a:t>
            </a:r>
          </a:p>
          <a:p>
            <a:pPr marL="0" indent="0">
              <a:buNone/>
            </a:pPr>
            <a:r>
              <a:rPr lang="hu-HU" dirty="0"/>
              <a:t>hullámokat elsőként Heinrich Hertz német fizikus állított elő. Ezért róla </a:t>
            </a:r>
          </a:p>
          <a:p>
            <a:pPr marL="0" indent="0">
              <a:buNone/>
            </a:pPr>
            <a:r>
              <a:rPr lang="hu-HU" dirty="0"/>
              <a:t>kapta a mértékegységének nevét. Az elektromágneses hullám </a:t>
            </a:r>
          </a:p>
          <a:p>
            <a:pPr marL="0" indent="0">
              <a:buNone/>
            </a:pPr>
            <a:r>
              <a:rPr lang="hu-HU" dirty="0"/>
              <a:t>másodpercenkénti rezgésszáma a frekvencia. A vákuumban </a:t>
            </a:r>
          </a:p>
          <a:p>
            <a:pPr marL="0" indent="0">
              <a:buNone/>
            </a:pPr>
            <a:r>
              <a:rPr lang="hu-HU" dirty="0"/>
              <a:t>minden hullám a frekvenciájától függetlenül fénysebességgel </a:t>
            </a:r>
          </a:p>
          <a:p>
            <a:pPr marL="0" indent="0">
              <a:buNone/>
            </a:pPr>
            <a:r>
              <a:rPr lang="hu-HU" dirty="0"/>
              <a:t>terjed.</a:t>
            </a:r>
          </a:p>
        </p:txBody>
      </p:sp>
    </p:spTree>
    <p:extLst>
      <p:ext uri="{BB962C8B-B14F-4D97-AF65-F5344CB8AC3E}">
        <p14:creationId xmlns:p14="http://schemas.microsoft.com/office/powerpoint/2010/main" xmlns="" val="355513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Vezeték nélküli átviteli módszerek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914" y="1364884"/>
            <a:ext cx="6155192" cy="54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99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Vezeték nélküli átviteli módszerek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rádióhullám, a mikrohullám, az infravörös hullám és a látható fény </a:t>
            </a:r>
          </a:p>
          <a:p>
            <a:pPr marL="0" indent="0">
              <a:buNone/>
            </a:pPr>
            <a:r>
              <a:rPr lang="hu-HU" dirty="0"/>
              <a:t>a spektrumnak az a része, amely alkalmas információtovábbításra. </a:t>
            </a:r>
          </a:p>
          <a:p>
            <a:pPr marL="0" indent="0">
              <a:buNone/>
            </a:pPr>
            <a:r>
              <a:rPr lang="hu-HU" dirty="0"/>
              <a:t>Az ultraibolya, a röntgen- és a gamma sugarak a nagyobb </a:t>
            </a:r>
          </a:p>
          <a:p>
            <a:pPr marL="0" indent="0">
              <a:buNone/>
            </a:pPr>
            <a:r>
              <a:rPr lang="hu-HU" dirty="0"/>
              <a:t>frekvencia miatt még jobbak lennének az információtovábbításra, </a:t>
            </a:r>
          </a:p>
          <a:p>
            <a:pPr marL="0" indent="0">
              <a:buNone/>
            </a:pPr>
            <a:r>
              <a:rPr lang="hu-HU" dirty="0"/>
              <a:t>hiszen minél szélesebb a frekvenciatartomány, annál nagyobb az </a:t>
            </a:r>
          </a:p>
          <a:p>
            <a:pPr marL="0" indent="0">
              <a:buNone/>
            </a:pPr>
            <a:r>
              <a:rPr lang="hu-HU" dirty="0"/>
              <a:t>adatátviteli sebesség érhető el, de az előállítás körülményessége, és </a:t>
            </a:r>
          </a:p>
          <a:p>
            <a:pPr marL="0" indent="0">
              <a:buNone/>
            </a:pPr>
            <a:r>
              <a:rPr lang="hu-HU" dirty="0"/>
              <a:t>káros élettani hatásuk miatt nem alkalmazzák</a:t>
            </a:r>
          </a:p>
        </p:txBody>
      </p:sp>
    </p:spTree>
    <p:extLst>
      <p:ext uri="{BB962C8B-B14F-4D97-AF65-F5344CB8AC3E}">
        <p14:creationId xmlns:p14="http://schemas.microsoft.com/office/powerpoint/2010/main" xmlns="" val="402066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Infravörös átvitel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számítástechnikában már régen felmerült az igény, hogy a számítógépek egyszerűen tudjanak egymással alkalmi kommunikációt kialakítani. Egy kézenfekvő megoldást kínál a háztartási szórakoztató berendezések távirányítóinál már régóta alkalmazott infravörös fény.</a:t>
            </a:r>
          </a:p>
          <a:p>
            <a:endParaRPr lang="hu-HU" dirty="0"/>
          </a:p>
          <a:p>
            <a:r>
              <a:rPr lang="hu-HU" dirty="0"/>
              <a:t>Az infravörös fény spektrumában igen nagy sávszélesség áll rendelkezésünkre, a szóródás viszont nagymértékben rontja az átviteli jellemzőket, így a megvalósítható átviteli sebesség mintegy 1 </a:t>
            </a:r>
            <a:r>
              <a:rPr lang="hu-HU" dirty="0" err="1"/>
              <a:t>Mbit</a:t>
            </a:r>
            <a:r>
              <a:rPr lang="hu-HU" dirty="0"/>
              <a:t>/s nagyságrendű. A szóródásos technika további hátránya,  hogy az átviteli távolság is korlátozott, </a:t>
            </a:r>
            <a:r>
              <a:rPr lang="hu-HU" dirty="0" err="1"/>
              <a:t>max</a:t>
            </a:r>
            <a:r>
              <a:rPr lang="hu-HU" dirty="0"/>
              <a:t> 10-12 m.</a:t>
            </a:r>
          </a:p>
        </p:txBody>
      </p:sp>
    </p:spTree>
    <p:extLst>
      <p:ext uri="{BB962C8B-B14F-4D97-AF65-F5344CB8AC3E}">
        <p14:creationId xmlns:p14="http://schemas.microsoft.com/office/powerpoint/2010/main" xmlns="" val="19284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Infravörös átvitel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i="1" dirty="0"/>
              <a:t>Infravörös adatátvitellel összekapcsolható eszközök:</a:t>
            </a:r>
          </a:p>
          <a:p>
            <a:r>
              <a:rPr lang="hu-HU" dirty="0"/>
              <a:t>notebook-ok, asztali PC-k, kézi számítógépek (különös tekintettel a mobil kommunikációs megoldásokra),</a:t>
            </a:r>
          </a:p>
          <a:p>
            <a:r>
              <a:rPr lang="hu-HU" dirty="0"/>
              <a:t>nyomtatók,</a:t>
            </a:r>
          </a:p>
          <a:p>
            <a:r>
              <a:rPr lang="hu-HU" dirty="0"/>
              <a:t>mobil telefonok, személyhívók, modemek,</a:t>
            </a:r>
          </a:p>
          <a:p>
            <a:r>
              <a:rPr lang="hu-HU" dirty="0"/>
              <a:t>digitális fényképezőgépek és kamerák, LAN eszközök,</a:t>
            </a:r>
          </a:p>
          <a:p>
            <a:r>
              <a:rPr lang="hu-HU" dirty="0"/>
              <a:t>orvosi és ipari berendezések,</a:t>
            </a:r>
          </a:p>
          <a:p>
            <a:r>
              <a:rPr lang="hu-HU" dirty="0"/>
              <a:t>szórakoztató elektronikai termékek, órák, stb.</a:t>
            </a:r>
          </a:p>
        </p:txBody>
      </p:sp>
    </p:spTree>
    <p:extLst>
      <p:ext uri="{BB962C8B-B14F-4D97-AF65-F5344CB8AC3E}">
        <p14:creationId xmlns:p14="http://schemas.microsoft.com/office/powerpoint/2010/main" xmlns="" val="148980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Lézeres adatátvitel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hu-HU" dirty="0"/>
              <a:t>A lézeres átvitelt alkalmazó adó- vevő párokat pont-pont közötti adatátvitelre használhatjuk. A kommunikáció teljesen digitális, a lézerfény irányított energiakoncentrációja néhány km áthidalását teszi lehetővé. Az illetéktelen lehallgatás, illetve külső zavarás ellen viszonylag védett. Az időjárási viszonyok azonban befolyásolják fény terjedését, így az eső, a köd, a légköri szennyeződések sajnos zavarként jelentkeznek. </a:t>
            </a:r>
          </a:p>
          <a:p>
            <a:r>
              <a:rPr lang="hu-HU" dirty="0"/>
              <a:t>Felhasználható lokális hálózatok, telefonközpontok összekötésére. A megvalósított adatátviteli sebesség jelenleg 2 és 155 </a:t>
            </a:r>
            <a:r>
              <a:rPr lang="hu-HU" dirty="0" err="1"/>
              <a:t>Mbps</a:t>
            </a:r>
            <a:r>
              <a:rPr lang="hu-HU" dirty="0"/>
              <a:t> között van hosszabb (3,5 km) távolságok áthidalására, de rövidebb távolság esetén (300-400 m) elérhető akár 1,5 </a:t>
            </a:r>
            <a:r>
              <a:rPr lang="hu-HU" dirty="0" err="1"/>
              <a:t>Gbps</a:t>
            </a:r>
            <a:r>
              <a:rPr lang="hu-HU" dirty="0"/>
              <a:t> átviteli sebesség is.</a:t>
            </a:r>
          </a:p>
        </p:txBody>
      </p:sp>
    </p:spTree>
    <p:extLst>
      <p:ext uri="{BB962C8B-B14F-4D97-AF65-F5344CB8AC3E}">
        <p14:creationId xmlns:p14="http://schemas.microsoft.com/office/powerpoint/2010/main" xmlns="" val="381236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Lézeres adatátvitel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272" y="1423784"/>
            <a:ext cx="6911487" cy="51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13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Átviteli sajátosságok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átviteli közegnek megvannak a saját jellemzői: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- sávszélessége,</a:t>
            </a:r>
          </a:p>
          <a:p>
            <a:pPr marL="0" indent="0">
              <a:buNone/>
            </a:pPr>
            <a:r>
              <a:rPr lang="hu-HU" dirty="0"/>
              <a:t>	- késleltetése,</a:t>
            </a:r>
          </a:p>
          <a:p>
            <a:pPr marL="0" indent="0">
              <a:buNone/>
            </a:pPr>
            <a:r>
              <a:rPr lang="hu-HU" dirty="0"/>
              <a:t>	- kiépítés ára,</a:t>
            </a:r>
          </a:p>
          <a:p>
            <a:pPr marL="0" indent="0">
              <a:buNone/>
            </a:pPr>
            <a:r>
              <a:rPr lang="hu-HU" dirty="0"/>
              <a:t>	- üzemeltetés költségei,</a:t>
            </a:r>
          </a:p>
          <a:p>
            <a:pPr marL="0" indent="0">
              <a:buNone/>
            </a:pPr>
            <a:r>
              <a:rPr lang="hu-HU" dirty="0"/>
              <a:t>	- lehallgathatóság.</a:t>
            </a:r>
          </a:p>
        </p:txBody>
      </p:sp>
    </p:spTree>
    <p:extLst>
      <p:ext uri="{BB962C8B-B14F-4D97-AF65-F5344CB8AC3E}">
        <p14:creationId xmlns:p14="http://schemas.microsoft.com/office/powerpoint/2010/main" xmlns="" val="126445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Mikrohullámú átvitel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mikrohullám az elektromágneses spektrum 3 </a:t>
            </a:r>
            <a:r>
              <a:rPr lang="hu-HU" dirty="0" err="1"/>
              <a:t>GHz-től</a:t>
            </a:r>
            <a:r>
              <a:rPr lang="hu-HU" dirty="0"/>
              <a:t> 300 </a:t>
            </a:r>
            <a:r>
              <a:rPr lang="hu-HU" dirty="0" err="1"/>
              <a:t>GHz-ig</a:t>
            </a:r>
            <a:r>
              <a:rPr lang="hu-HU" dirty="0"/>
              <a:t> terjedő tartománya. Ebből a 3-40 </a:t>
            </a:r>
            <a:r>
              <a:rPr lang="hu-HU" dirty="0" err="1"/>
              <a:t>GHz</a:t>
            </a:r>
            <a:r>
              <a:rPr lang="hu-HU" dirty="0"/>
              <a:t> közötti tartományt elsősorban pont-pont közötti összeköttetésre használják. </a:t>
            </a:r>
          </a:p>
          <a:p>
            <a:r>
              <a:rPr lang="hu-HU" dirty="0"/>
              <a:t>Az optikai kábelek megjelenése előtt az ilyen mikrohullámú rendszerek jelentették a nagytávolságú távbeszélőrendszerek alapját. 100 MHz felett az elektromágneses hullámok egyenes vonal mentén terjednek, és jól fókuszálhatók. Problémát jelent ezért a földfelszín görbülete, így az adótornyok távolsága korlátozott. Minél magasabbak az adótornyok, annál messzebbre lehetnek egymástól, összeköttetés mintegy 100 km távolságig létrehozható (a láthatóság feltétel!).</a:t>
            </a:r>
          </a:p>
        </p:txBody>
      </p:sp>
    </p:spTree>
    <p:extLst>
      <p:ext uri="{BB962C8B-B14F-4D97-AF65-F5344CB8AC3E}">
        <p14:creationId xmlns:p14="http://schemas.microsoft.com/office/powerpoint/2010/main" xmlns="" val="420626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Szórt spektrumú sugárzás WLAN (</a:t>
            </a:r>
            <a:r>
              <a:rPr lang="hu-HU" i="1" dirty="0" err="1"/>
              <a:t>wireless</a:t>
            </a:r>
            <a:r>
              <a:rPr lang="hu-HU" i="1" dirty="0"/>
              <a:t> LAN)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388820"/>
            <a:ext cx="8946541" cy="4195481"/>
          </a:xfrm>
        </p:spPr>
        <p:txBody>
          <a:bodyPr/>
          <a:lstStyle/>
          <a:p>
            <a:r>
              <a:rPr lang="hu-HU" dirty="0"/>
              <a:t>A kábelnélküli (</a:t>
            </a:r>
            <a:r>
              <a:rPr lang="hu-HU" dirty="0" err="1"/>
              <a:t>wireless</a:t>
            </a:r>
            <a:r>
              <a:rPr lang="hu-HU" dirty="0"/>
              <a:t>) rendszerek a felhasználó szintjén adnak megoldást számítógépek, hálózatok összekapcsolására, közepes távolságig.</a:t>
            </a:r>
          </a:p>
          <a:p>
            <a:r>
              <a:rPr lang="hu-HU" dirty="0"/>
              <a:t>A szabvány biztosítja a különböző gyártók eszközei közötti kompatibilitást, és ezt a IEEE (Institute of </a:t>
            </a:r>
            <a:r>
              <a:rPr lang="hu-HU" dirty="0" err="1"/>
              <a:t>Electrical</a:t>
            </a:r>
            <a:r>
              <a:rPr lang="hu-HU" dirty="0"/>
              <a:t> and Electronics </a:t>
            </a:r>
            <a:r>
              <a:rPr lang="hu-HU" dirty="0" err="1"/>
              <a:t>Engineers</a:t>
            </a:r>
            <a:r>
              <a:rPr lang="hu-HU" dirty="0"/>
              <a:t> = Műszaki és Elektronikai Mérnökök Intézete) készítette el.</a:t>
            </a:r>
          </a:p>
          <a:p>
            <a:r>
              <a:rPr lang="hu-HU" dirty="0"/>
              <a:t>Az eredeti szabvány az IEEE802.11, az infravörös fény és a szórt spektrumú 2,4 </a:t>
            </a:r>
            <a:r>
              <a:rPr lang="hu-HU" dirty="0" err="1"/>
              <a:t>Ghzes</a:t>
            </a:r>
            <a:r>
              <a:rPr lang="hu-HU" dirty="0"/>
              <a:t> rádiófrekvencia használatát engedi meg, 1, illetve 2 </a:t>
            </a:r>
            <a:r>
              <a:rPr lang="hu-HU" dirty="0" err="1"/>
              <a:t>Mbps-os</a:t>
            </a:r>
            <a:r>
              <a:rPr lang="hu-HU" dirty="0"/>
              <a:t> adatátviteli sebesség mellett.</a:t>
            </a:r>
          </a:p>
        </p:txBody>
      </p:sp>
    </p:spTree>
    <p:extLst>
      <p:ext uri="{BB962C8B-B14F-4D97-AF65-F5344CB8AC3E}">
        <p14:creationId xmlns:p14="http://schemas.microsoft.com/office/powerpoint/2010/main" xmlns="" val="67503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Szórt spektrumú sugárzás WLAN (</a:t>
            </a:r>
            <a:r>
              <a:rPr lang="hu-HU" i="1" dirty="0" err="1"/>
              <a:t>wireless</a:t>
            </a:r>
            <a:r>
              <a:rPr lang="hu-HU" i="1" dirty="0"/>
              <a:t> LAN)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2248861"/>
            <a:ext cx="8946541" cy="4195481"/>
          </a:xfrm>
        </p:spPr>
        <p:txBody>
          <a:bodyPr/>
          <a:lstStyle/>
          <a:p>
            <a:r>
              <a:rPr lang="hu-HU" dirty="0"/>
              <a:t>A szabvány bővítései a IEEE 802.11a és az IEEE 802.11b az 5 </a:t>
            </a:r>
            <a:r>
              <a:rPr lang="hu-HU" dirty="0" err="1"/>
              <a:t>GHz-es</a:t>
            </a:r>
            <a:r>
              <a:rPr lang="hu-HU" dirty="0"/>
              <a:t>, valamint a 8 </a:t>
            </a:r>
            <a:r>
              <a:rPr lang="hu-HU" dirty="0" err="1"/>
              <a:t>GHz-es</a:t>
            </a:r>
            <a:r>
              <a:rPr lang="hu-HU" dirty="0"/>
              <a:t> hullámsáv használatát is megengedik. Az adatátviteli sebességek is változtak, 5 és 11 </a:t>
            </a:r>
            <a:r>
              <a:rPr lang="hu-HU" dirty="0" err="1"/>
              <a:t>Mbps-re</a:t>
            </a:r>
            <a:r>
              <a:rPr lang="hu-HU" dirty="0"/>
              <a:t>, valamint a IEEE 802.11a esetében az 54 </a:t>
            </a:r>
            <a:r>
              <a:rPr lang="hu-HU" dirty="0" err="1"/>
              <a:t>Mbps-os</a:t>
            </a:r>
            <a:r>
              <a:rPr lang="hu-HU" dirty="0"/>
              <a:t> is elérhetővé vált, sőt mára már léteznek 100 </a:t>
            </a:r>
            <a:r>
              <a:rPr lang="hu-HU" dirty="0" err="1"/>
              <a:t>Mbps</a:t>
            </a:r>
            <a:r>
              <a:rPr lang="hu-HU" dirty="0"/>
              <a:t> felett teljesítő hálózati megoldások is.</a:t>
            </a:r>
          </a:p>
          <a:p>
            <a:r>
              <a:rPr lang="hu-HU" dirty="0" err="1"/>
              <a:t>Wi</a:t>
            </a:r>
            <a:r>
              <a:rPr lang="hu-HU" dirty="0"/>
              <a:t>-Fi generációk 1-6</a:t>
            </a:r>
          </a:p>
          <a:p>
            <a:r>
              <a:rPr lang="hu-HU" dirty="0"/>
              <a:t>802.11g – 54 </a:t>
            </a:r>
            <a:r>
              <a:rPr lang="hu-HU" dirty="0" err="1"/>
              <a:t>Mbp</a:t>
            </a:r>
            <a:r>
              <a:rPr lang="hu-HU" dirty="0"/>
              <a:t>/s, 2,4Ghz</a:t>
            </a:r>
          </a:p>
          <a:p>
            <a:r>
              <a:rPr lang="hu-HU" dirty="0"/>
              <a:t>802.11n – 600 </a:t>
            </a:r>
            <a:r>
              <a:rPr lang="hu-HU" dirty="0" err="1"/>
              <a:t>Mbit</a:t>
            </a:r>
            <a:r>
              <a:rPr lang="hu-HU" dirty="0"/>
              <a:t>/s, 2,4 és 5Ghz</a:t>
            </a:r>
          </a:p>
          <a:p>
            <a:r>
              <a:rPr lang="hu-HU" dirty="0"/>
              <a:t>802.11ac – 1300 </a:t>
            </a:r>
            <a:r>
              <a:rPr lang="hu-HU" dirty="0" err="1"/>
              <a:t>Mbit</a:t>
            </a:r>
            <a:r>
              <a:rPr lang="hu-HU" dirty="0"/>
              <a:t>/s, 5 </a:t>
            </a:r>
            <a:r>
              <a:rPr lang="hu-HU" dirty="0" err="1"/>
              <a:t>Ghz</a:t>
            </a:r>
            <a:endParaRPr lang="hu-HU" dirty="0"/>
          </a:p>
          <a:p>
            <a:r>
              <a:rPr lang="hu-HU" dirty="0"/>
              <a:t>802.11ax – 9600 </a:t>
            </a:r>
            <a:r>
              <a:rPr lang="hu-HU" dirty="0" err="1"/>
              <a:t>Mbit</a:t>
            </a:r>
            <a:r>
              <a:rPr lang="hu-HU" dirty="0"/>
              <a:t>/s, 2,4 és 5 </a:t>
            </a:r>
            <a:r>
              <a:rPr lang="hu-HU" dirty="0" err="1"/>
              <a:t>Ghz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0516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Celluláris mobil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analóg és a digitális mobiltelefon rendszereknél alkalmazott </a:t>
            </a:r>
          </a:p>
          <a:p>
            <a:pPr marL="0" indent="0">
              <a:buNone/>
            </a:pPr>
            <a:r>
              <a:rPr lang="hu-HU" dirty="0"/>
              <a:t>úgynevezett celluláris technika egyszerűsített lényege, hogy a </a:t>
            </a:r>
          </a:p>
          <a:p>
            <a:pPr marL="0" indent="0">
              <a:buNone/>
            </a:pPr>
            <a:r>
              <a:rPr lang="hu-HU" dirty="0"/>
              <a:t>mobiltelefonnal ellátandó területet kisebb területekre, cellákra </a:t>
            </a:r>
          </a:p>
          <a:p>
            <a:pPr marL="0" indent="0">
              <a:buNone/>
            </a:pPr>
            <a:r>
              <a:rPr lang="hu-HU" dirty="0"/>
              <a:t>osztják fel azért, hogy a rendelkezésre álló frekvenciák - lehetőleg </a:t>
            </a:r>
          </a:p>
          <a:p>
            <a:pPr marL="0" indent="0">
              <a:buNone/>
            </a:pPr>
            <a:r>
              <a:rPr lang="hu-HU" dirty="0"/>
              <a:t>egymás zavarása nélkül, kellő cellatávolságban - ismételten </a:t>
            </a:r>
          </a:p>
          <a:p>
            <a:pPr marL="0" indent="0">
              <a:buNone/>
            </a:pPr>
            <a:r>
              <a:rPr lang="hu-HU" dirty="0"/>
              <a:t>felhasználhatók legyenek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3620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Celluláris mobil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hu-HU" dirty="0"/>
              <a:t>Mobil kommunikáció a celluláris (cellás) elv alkalmazásával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kb. 25 éve jelent meg az első generációjuk,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ma a harmadiknál tartunk.</a:t>
            </a:r>
          </a:p>
          <a:p>
            <a:pPr>
              <a:buFont typeface="Wingdings" pitchFamily="2" charset="2"/>
              <a:buChar char="q"/>
            </a:pPr>
            <a:r>
              <a:rPr lang="hu-HU" dirty="0"/>
              <a:t>A mobil rendszerek generációi: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1G: az első analóg rendszerek,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2G: GSM,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2.5G: feljavított 2G,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3G: jóval nagyobb adatátviteli sebességre,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4G: 2G és 3G utódja, multimédiás szolgáltatásokkal bővül,</a:t>
            </a:r>
          </a:p>
          <a:p>
            <a:pPr lvl="1">
              <a:buFont typeface="Arial" pitchFamily="34" charset="0"/>
              <a:buChar char="•"/>
            </a:pPr>
            <a:r>
              <a:rPr lang="hu-HU" spc="-1" dirty="0"/>
              <a:t>5G: célja a 4G fejlesztése, alacsonyabb válaszidőt (kisebb késleltetést) és nagyobb adatátviteli sebességet kínálva.</a:t>
            </a:r>
            <a:endParaRPr lang="en-US" spc="-1" dirty="0"/>
          </a:p>
          <a:p>
            <a:pPr lvl="1">
              <a:buFont typeface="Arial" pitchFamily="34" charset="0"/>
              <a:buChar char="•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949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Celluláris mobil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7748" y="1688842"/>
            <a:ext cx="9182106" cy="45595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hu-HU" dirty="0"/>
              <a:t>2G: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digitális beszédtovábbítás,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jó minőség,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új szolgáltatások és alkalmazások, amelyek nem voltak elérhetők az analóg rendszerekben:</a:t>
            </a:r>
          </a:p>
          <a:p>
            <a:pPr lvl="2">
              <a:buFont typeface="Arial" pitchFamily="34" charset="0"/>
              <a:buChar char="•"/>
            </a:pPr>
            <a:r>
              <a:rPr lang="hu-HU" dirty="0"/>
              <a:t>SMS, fax, adatátvitel,</a:t>
            </a:r>
          </a:p>
          <a:p>
            <a:pPr lvl="2">
              <a:buFont typeface="Arial" pitchFamily="34" charset="0"/>
              <a:buChar char="•"/>
            </a:pPr>
            <a:r>
              <a:rPr lang="hu-HU" dirty="0"/>
              <a:t>Roaming.</a:t>
            </a:r>
          </a:p>
          <a:p>
            <a:pPr>
              <a:buFont typeface="Wingdings" pitchFamily="2" charset="2"/>
              <a:buChar char="q"/>
            </a:pPr>
            <a:r>
              <a:rPr lang="hu-HU" dirty="0"/>
              <a:t>2.5G: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intelligens hálózati szolgáltatások,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nagysebességű (a 2G-hez képest) adatátvitel.</a:t>
            </a:r>
          </a:p>
          <a:p>
            <a:pPr>
              <a:buFont typeface="Wingdings" pitchFamily="2" charset="2"/>
              <a:buChar char="q"/>
            </a:pPr>
            <a:r>
              <a:rPr lang="hu-HU" dirty="0"/>
              <a:t>3G: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egységes architektúra,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adatátvitel-orientáltság,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csomagkapcsolt, IP-alapú kommunikáció támogatása.</a:t>
            </a:r>
          </a:p>
        </p:txBody>
      </p:sp>
    </p:spTree>
    <p:extLst>
      <p:ext uri="{BB962C8B-B14F-4D97-AF65-F5344CB8AC3E}">
        <p14:creationId xmlns:p14="http://schemas.microsoft.com/office/powerpoint/2010/main" xmlns="" val="271348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Celluláris mobil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7748" y="1332854"/>
            <a:ext cx="9299140" cy="4915546"/>
          </a:xfrm>
        </p:spPr>
        <p:txBody>
          <a:bodyPr>
            <a:noAutofit/>
          </a:bodyPr>
          <a:lstStyle/>
          <a:p>
            <a:pPr marL="343080" indent="-343080">
              <a:spcBef>
                <a:spcPts val="1001"/>
              </a:spcBef>
              <a:buClr>
                <a:srgbClr val="8AD0D6"/>
              </a:buClr>
              <a:buFont typeface="Wingdings" charset="2"/>
              <a:buChar char=""/>
            </a:pPr>
            <a:r>
              <a:rPr lang="hu-HU" sz="1400" spc="-1" dirty="0"/>
              <a:t>4G:</a:t>
            </a:r>
            <a:endParaRPr lang="en-US" sz="1400" spc="-1" dirty="0"/>
          </a:p>
          <a:p>
            <a:pPr marL="743040" lvl="1" indent="-285840">
              <a:spcBef>
                <a:spcPts val="1001"/>
              </a:spcBef>
              <a:buClr>
                <a:srgbClr val="8AD0D6"/>
              </a:buClr>
              <a:buFont typeface="Arial"/>
              <a:buChar char="•"/>
            </a:pPr>
            <a:r>
              <a:rPr lang="hu-HU" sz="1400" spc="-1" dirty="0"/>
              <a:t>A 4G hálózatok gyorsabb adat le-, és feltöltési sebességet kínálnak a 3G-hez képest: 100 megabit/s (</a:t>
            </a:r>
            <a:r>
              <a:rPr lang="hu-HU" sz="1400" spc="-1" dirty="0" err="1"/>
              <a:t>Mbit</a:t>
            </a:r>
            <a:r>
              <a:rPr lang="hu-HU" sz="1400" spc="-1" dirty="0"/>
              <a:t>/s) a nagy mobilitású kommunikációhoz és 1 gigabit/s (</a:t>
            </a:r>
            <a:r>
              <a:rPr lang="hu-HU" sz="1400" spc="-1" dirty="0" err="1"/>
              <a:t>Gbit</a:t>
            </a:r>
            <a:r>
              <a:rPr lang="hu-HU" sz="1400" spc="-1" dirty="0"/>
              <a:t>/s) a helyhez kötött felhasználók számára,</a:t>
            </a:r>
            <a:endParaRPr lang="en-US" sz="1400" spc="-1" dirty="0"/>
          </a:p>
          <a:p>
            <a:pPr marL="743040" lvl="1" indent="-285840">
              <a:spcBef>
                <a:spcPts val="1001"/>
              </a:spcBef>
              <a:buClr>
                <a:srgbClr val="8AD0D6"/>
              </a:buClr>
              <a:buFont typeface="Arial"/>
              <a:buChar char="•"/>
            </a:pPr>
            <a:r>
              <a:rPr lang="hu-HU" sz="1400" spc="-1" dirty="0"/>
              <a:t>    csökkent késleltetés, ami nagyobb felhasználói élményt eredményez,</a:t>
            </a:r>
            <a:endParaRPr lang="en-US" sz="1400" spc="-1" dirty="0"/>
          </a:p>
          <a:p>
            <a:pPr marL="743040" lvl="1" indent="-285840">
              <a:spcBef>
                <a:spcPts val="1001"/>
              </a:spcBef>
              <a:buClr>
                <a:srgbClr val="8AD0D6"/>
              </a:buClr>
              <a:buFont typeface="Arial"/>
              <a:buChar char="•"/>
            </a:pPr>
            <a:r>
              <a:rPr lang="hu-HU" sz="1400" spc="-1" dirty="0"/>
              <a:t>    megnövelt hálózati kapacitás, amely több egyidejű csatlakozást tesz lehetővé,</a:t>
            </a:r>
            <a:endParaRPr lang="en-US" sz="1400" spc="-1" dirty="0"/>
          </a:p>
          <a:p>
            <a:pPr marL="743040" lvl="1" indent="-285840">
              <a:spcBef>
                <a:spcPts val="1001"/>
              </a:spcBef>
              <a:buClr>
                <a:srgbClr val="8AD0D6"/>
              </a:buClr>
              <a:buFont typeface="Arial"/>
              <a:buChar char="•"/>
            </a:pPr>
            <a:r>
              <a:rPr lang="hu-HU" sz="1400" spc="-1" dirty="0"/>
              <a:t>    MIMO (</a:t>
            </a:r>
            <a:r>
              <a:rPr lang="hu-HU" sz="1400" spc="-1" dirty="0" err="1"/>
              <a:t>Multiple</a:t>
            </a:r>
            <a:r>
              <a:rPr lang="hu-HU" sz="1400" spc="-1" dirty="0"/>
              <a:t> Input </a:t>
            </a:r>
            <a:r>
              <a:rPr lang="hu-HU" sz="1400" spc="-1" dirty="0" err="1"/>
              <a:t>Multiple</a:t>
            </a:r>
            <a:r>
              <a:rPr lang="hu-HU" sz="1400" spc="-1" dirty="0"/>
              <a:t> Output) és nyalábformálás használata a jobb jelminőség és a jobb spektrális hatékonyság érdekében.</a:t>
            </a:r>
            <a:endParaRPr lang="en-US" sz="1400" spc="-1" dirty="0"/>
          </a:p>
          <a:p>
            <a:pPr marL="343080" indent="-343080">
              <a:spcBef>
                <a:spcPts val="1001"/>
              </a:spcBef>
              <a:buClr>
                <a:srgbClr val="8AD0D6"/>
              </a:buClr>
              <a:buFont typeface="Wingdings" charset="2"/>
              <a:buChar char=""/>
            </a:pPr>
            <a:r>
              <a:rPr lang="hu-HU" sz="1400" spc="-1" dirty="0"/>
              <a:t>5G:</a:t>
            </a:r>
            <a:endParaRPr lang="en-US" sz="1400" spc="-1" dirty="0"/>
          </a:p>
          <a:p>
            <a:pPr marL="743040" lvl="1" indent="-285840">
              <a:spcBef>
                <a:spcPts val="1001"/>
              </a:spcBef>
              <a:buClr>
                <a:srgbClr val="8AD0D6"/>
              </a:buClr>
              <a:buFont typeface="Arial"/>
              <a:buChar char="•"/>
            </a:pPr>
            <a:r>
              <a:rPr lang="hu-HU" sz="1400" spc="-1" dirty="0"/>
              <a:t>nagy adatátviteli sebesség,</a:t>
            </a:r>
            <a:endParaRPr lang="en-US" sz="1400" spc="-1" dirty="0"/>
          </a:p>
          <a:p>
            <a:pPr marL="743040" lvl="1" indent="-285840">
              <a:spcBef>
                <a:spcPts val="1001"/>
              </a:spcBef>
              <a:buClr>
                <a:srgbClr val="8AD0D6"/>
              </a:buClr>
              <a:buFont typeface="Arial"/>
              <a:buChar char="•"/>
            </a:pPr>
            <a:r>
              <a:rPr lang="hu-HU" sz="1400" spc="-1" dirty="0"/>
              <a:t>csökkentett késleltetés,</a:t>
            </a:r>
            <a:endParaRPr lang="en-US" sz="1400" spc="-1" dirty="0"/>
          </a:p>
          <a:p>
            <a:pPr marL="743040" lvl="1" indent="-285840">
              <a:spcBef>
                <a:spcPts val="1001"/>
              </a:spcBef>
              <a:buClr>
                <a:srgbClr val="8AD0D6"/>
              </a:buClr>
              <a:buFont typeface="Arial"/>
              <a:buChar char="•"/>
            </a:pPr>
            <a:r>
              <a:rPr lang="hu-HU" sz="1400" spc="-1" dirty="0"/>
              <a:t>energiamegtakarítás,</a:t>
            </a:r>
            <a:endParaRPr lang="en-US" sz="1400" spc="-1" dirty="0"/>
          </a:p>
          <a:p>
            <a:pPr marL="743040" lvl="1" indent="-285840">
              <a:spcBef>
                <a:spcPts val="1001"/>
              </a:spcBef>
              <a:buClr>
                <a:srgbClr val="8AD0D6"/>
              </a:buClr>
              <a:buFont typeface="Arial"/>
              <a:buChar char="•"/>
            </a:pPr>
            <a:r>
              <a:rPr lang="hu-HU" sz="1400" spc="-1" dirty="0"/>
              <a:t>csökkentett költségek,</a:t>
            </a:r>
            <a:endParaRPr lang="en-US" sz="1400" spc="-1" dirty="0"/>
          </a:p>
          <a:p>
            <a:pPr marL="743040" lvl="1" indent="-285840">
              <a:spcBef>
                <a:spcPts val="1001"/>
              </a:spcBef>
              <a:buClr>
                <a:srgbClr val="8AD0D6"/>
              </a:buClr>
              <a:buFont typeface="Arial"/>
              <a:buChar char="•"/>
            </a:pPr>
            <a:r>
              <a:rPr lang="hu-HU" sz="1400" spc="-1" dirty="0"/>
              <a:t>megnövelt rendszerkapacitás,</a:t>
            </a:r>
            <a:endParaRPr lang="en-US" sz="1400" spc="-1" dirty="0"/>
          </a:p>
          <a:p>
            <a:pPr marL="743040" lvl="1" indent="-285840">
              <a:spcBef>
                <a:spcPts val="1001"/>
              </a:spcBef>
              <a:buClr>
                <a:srgbClr val="8AD0D6"/>
              </a:buClr>
              <a:buFont typeface="Arial"/>
              <a:buChar char="•"/>
            </a:pPr>
            <a:r>
              <a:rPr lang="hu-HU" sz="1400" spc="-1" dirty="0"/>
              <a:t>nagyarányú eszközcsatlakozási lehetőség.</a:t>
            </a:r>
            <a:endParaRPr lang="en-US" sz="1400" spc="-1" dirty="0"/>
          </a:p>
        </p:txBody>
      </p:sp>
    </p:spTree>
    <p:extLst>
      <p:ext uri="{BB962C8B-B14F-4D97-AF65-F5344CB8AC3E}">
        <p14:creationId xmlns:p14="http://schemas.microsoft.com/office/powerpoint/2010/main" xmlns="" val="258308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WLAN Topológiák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Vezeték nélküli környezetben alkalmazott hálózati topológiák: a csillag és a háló.</a:t>
            </a:r>
          </a:p>
          <a:p>
            <a:r>
              <a:rPr lang="hu-HU" dirty="0"/>
              <a:t>A csillag topológia, ami ma a világon a legelterjedtebb, olyan hálózatot jelent, ami egy központi bázisállomás, vagy más néven hozzáférési pont (AP = Access </a:t>
            </a:r>
            <a:r>
              <a:rPr lang="hu-HU" dirty="0" err="1"/>
              <a:t>Point</a:t>
            </a:r>
            <a:r>
              <a:rPr lang="hu-HU" dirty="0"/>
              <a:t>) köré épül. Az </a:t>
            </a:r>
            <a:r>
              <a:rPr lang="hu-HU" dirty="0" err="1"/>
              <a:t>Acces</a:t>
            </a:r>
            <a:r>
              <a:rPr lang="hu-HU" dirty="0"/>
              <a:t> </a:t>
            </a:r>
            <a:r>
              <a:rPr lang="hu-HU" dirty="0" err="1"/>
              <a:t>Point-on</a:t>
            </a:r>
            <a:r>
              <a:rPr lang="hu-HU" dirty="0"/>
              <a:t> keresztül kapcsolódhatnak a vezeték nélküli kliensek egy vezetékes (LAN = Local </a:t>
            </a:r>
            <a:r>
              <a:rPr lang="hu-HU" dirty="0" err="1"/>
              <a:t>Area</a:t>
            </a:r>
            <a:r>
              <a:rPr lang="hu-HU" dirty="0"/>
              <a:t> Network) hálózathoz, amelyen keresztül elérhetnek további vezetékes klienseket, az Internetet, vagy más hálózati eszközöket.</a:t>
            </a:r>
          </a:p>
          <a:p>
            <a:r>
              <a:rPr lang="hu-HU" dirty="0"/>
              <a:t>A háló (</a:t>
            </a:r>
            <a:r>
              <a:rPr lang="hu-HU" dirty="0" err="1"/>
              <a:t>mesh</a:t>
            </a:r>
            <a:r>
              <a:rPr lang="hu-HU" dirty="0"/>
              <a:t>) topológia csak annyiban különbözik a csillagtól, hogy ott nincs központi bázisállomás. Minden csomópont szabadon kommunikálhat a hatósugarán belül levő bármelyik másikkal.</a:t>
            </a:r>
          </a:p>
        </p:txBody>
      </p:sp>
    </p:spTree>
    <p:extLst>
      <p:ext uri="{BB962C8B-B14F-4D97-AF65-F5344CB8AC3E}">
        <p14:creationId xmlns:p14="http://schemas.microsoft.com/office/powerpoint/2010/main" xmlns="" val="405664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WLAN Topológiák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30" y="2656837"/>
            <a:ext cx="4472915" cy="2664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445" y="2656837"/>
            <a:ext cx="4472915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68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WLAN Topológiák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5201" y="1698355"/>
            <a:ext cx="8946541" cy="4195481"/>
          </a:xfrm>
        </p:spPr>
        <p:txBody>
          <a:bodyPr>
            <a:normAutofit/>
          </a:bodyPr>
          <a:lstStyle/>
          <a:p>
            <a:r>
              <a:rPr lang="hu-HU" dirty="0"/>
              <a:t>A WLAN rendszerek cellaszerű kiépítése a mobiltelefonoknál jól ismert barangoláshoz (roaming) hasonló szolgáltatás kialakítására is lehetőséget ad. Access </a:t>
            </a:r>
            <a:r>
              <a:rPr lang="hu-HU" dirty="0" err="1"/>
              <a:t>Point-ok</a:t>
            </a:r>
            <a:r>
              <a:rPr lang="hu-HU" dirty="0"/>
              <a:t> alkalmazásával (bázisállomások által lefedett területen) a mozgó kliens átléphet egyik körzetből a másikba úgy, hogy a felhasználó ezt észre sem veszi.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5" y="3455228"/>
            <a:ext cx="4625401" cy="308262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786" y="3455228"/>
            <a:ext cx="4472915" cy="30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42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Csavart érpár – Twisted </a:t>
            </a:r>
            <a:r>
              <a:rPr lang="hu-HU" dirty="0" err="1"/>
              <a:t>Pair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1. kategória: hangminőség (telefon vonalak),</a:t>
            </a:r>
          </a:p>
          <a:p>
            <a:r>
              <a:rPr lang="hu-HU" dirty="0"/>
              <a:t>2. kategória: 4 </a:t>
            </a:r>
            <a:r>
              <a:rPr lang="hu-HU" dirty="0" err="1"/>
              <a:t>Mbit</a:t>
            </a:r>
            <a:r>
              <a:rPr lang="hu-HU" dirty="0"/>
              <a:t>/s </a:t>
            </a:r>
            <a:r>
              <a:rPr lang="hu-HU" dirty="0" err="1"/>
              <a:t>-os</a:t>
            </a:r>
            <a:r>
              <a:rPr lang="hu-HU" dirty="0"/>
              <a:t> adatvonalak (Local </a:t>
            </a:r>
            <a:r>
              <a:rPr lang="hu-HU" dirty="0" err="1"/>
              <a:t>Talk</a:t>
            </a:r>
            <a:r>
              <a:rPr lang="hu-HU" dirty="0"/>
              <a:t>),</a:t>
            </a:r>
          </a:p>
          <a:p>
            <a:r>
              <a:rPr lang="hu-HU" dirty="0"/>
              <a:t>3. kategória: 10 </a:t>
            </a:r>
            <a:r>
              <a:rPr lang="hu-HU" dirty="0" err="1"/>
              <a:t>Mbit</a:t>
            </a:r>
            <a:r>
              <a:rPr lang="hu-HU" dirty="0"/>
              <a:t>/s </a:t>
            </a:r>
            <a:r>
              <a:rPr lang="hu-HU" dirty="0" err="1"/>
              <a:t>-os</a:t>
            </a:r>
            <a:r>
              <a:rPr lang="hu-HU" dirty="0"/>
              <a:t> adatvonalak (Ethernet),</a:t>
            </a:r>
          </a:p>
          <a:p>
            <a:r>
              <a:rPr lang="hu-HU" dirty="0"/>
              <a:t>4. kategória: 20 </a:t>
            </a:r>
            <a:r>
              <a:rPr lang="hu-HU" dirty="0" err="1"/>
              <a:t>Mbit</a:t>
            </a:r>
            <a:r>
              <a:rPr lang="hu-HU" dirty="0"/>
              <a:t>/s </a:t>
            </a:r>
            <a:r>
              <a:rPr lang="hu-HU" dirty="0" err="1"/>
              <a:t>-os</a:t>
            </a:r>
            <a:r>
              <a:rPr lang="hu-HU" dirty="0"/>
              <a:t> adatvonalak (16 </a:t>
            </a:r>
            <a:r>
              <a:rPr lang="hu-HU" dirty="0" err="1"/>
              <a:t>Mbit</a:t>
            </a:r>
            <a:r>
              <a:rPr lang="hu-HU" dirty="0"/>
              <a:t>/s </a:t>
            </a:r>
            <a:r>
              <a:rPr lang="hu-HU" dirty="0" err="1"/>
              <a:t>Token</a:t>
            </a:r>
            <a:r>
              <a:rPr lang="hu-HU" dirty="0"/>
              <a:t> Ring),</a:t>
            </a:r>
          </a:p>
          <a:p>
            <a:r>
              <a:rPr lang="hu-HU" dirty="0"/>
              <a:t>5. kategória: 100 </a:t>
            </a:r>
            <a:r>
              <a:rPr lang="hu-HU" dirty="0" err="1"/>
              <a:t>Mbit</a:t>
            </a:r>
            <a:r>
              <a:rPr lang="hu-HU" dirty="0"/>
              <a:t>/s </a:t>
            </a:r>
            <a:r>
              <a:rPr lang="hu-HU" dirty="0" err="1"/>
              <a:t>-os</a:t>
            </a:r>
            <a:r>
              <a:rPr lang="hu-HU" dirty="0"/>
              <a:t> adatvonalak (</a:t>
            </a:r>
            <a:r>
              <a:rPr lang="hu-HU" dirty="0" err="1"/>
              <a:t>Fast</a:t>
            </a:r>
            <a:r>
              <a:rPr lang="hu-HU" dirty="0"/>
              <a:t> Ethernet),</a:t>
            </a:r>
          </a:p>
          <a:p>
            <a:r>
              <a:rPr lang="hu-HU" dirty="0"/>
              <a:t>5e. kategória: 1 </a:t>
            </a:r>
            <a:r>
              <a:rPr lang="hu-HU" dirty="0" err="1"/>
              <a:t>GBit</a:t>
            </a:r>
            <a:r>
              <a:rPr lang="hu-HU" dirty="0"/>
              <a:t>/s,</a:t>
            </a:r>
          </a:p>
          <a:p>
            <a:r>
              <a:rPr lang="hu-HU" dirty="0"/>
              <a:t>6. kategória: nagyobb, mint 1 </a:t>
            </a:r>
            <a:r>
              <a:rPr lang="hu-HU" dirty="0" err="1"/>
              <a:t>GBit</a:t>
            </a:r>
            <a:r>
              <a:rPr lang="hu-HU" dirty="0"/>
              <a:t>/s,</a:t>
            </a:r>
          </a:p>
          <a:p>
            <a:r>
              <a:rPr lang="hu-HU" dirty="0"/>
              <a:t>7. kategória: nagyobb, mint 1 </a:t>
            </a:r>
            <a:r>
              <a:rPr lang="hu-HU" dirty="0" err="1"/>
              <a:t>GBit</a:t>
            </a:r>
            <a:r>
              <a:rPr lang="hu-HU" dirty="0"/>
              <a:t>/s.</a:t>
            </a:r>
          </a:p>
        </p:txBody>
      </p:sp>
    </p:spTree>
    <p:extLst>
      <p:ext uri="{BB962C8B-B14F-4D97-AF65-F5344CB8AC3E}">
        <p14:creationId xmlns:p14="http://schemas.microsoft.com/office/powerpoint/2010/main" xmlns="" val="237435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Műholdas átvitel, VSAT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műholdas adattovábbítás, a műholdas műsorszórás és a műholdas telefonálás a világűrben lévő távközlési műholdak segítségével valósul meg. A műhold, mint telekommunikációs eszköz alkalmas arra, hogy átjátszóállomásként vegye a Föld egyik pontjáról kiinduló rádióadást, felerősítse, majd adóként tovább sugározza a Földnek egy másik helyére.</a:t>
            </a:r>
          </a:p>
          <a:p>
            <a:r>
              <a:rPr lang="hu-HU" dirty="0"/>
              <a:t>Már néhány éve bevonták a műholdakat az Internet-elérési rendszerbe, és GEO műholdakról sugározzák a nagy sebességű adatcsomagokat az előfizetőnek. </a:t>
            </a:r>
            <a:r>
              <a:rPr lang="hu-HU" spc="-1" dirty="0"/>
              <a:t>Az előfizetőnél lévő parabolaantenna információkat küld és fogad az űrben lévő műholdról, amely visszasugározza azt a földi állomásra. A földi állomás optikai szálon keresztül csatlakozik ugyanahhoz az adatszerver-hálózathoz: az internethez.</a:t>
            </a:r>
            <a:endParaRPr lang="hu-HU" dirty="0"/>
          </a:p>
          <a:p>
            <a:r>
              <a:rPr lang="hu-HU" dirty="0"/>
              <a:t>Nagy késés, ellentétben nagy letöltési sávszélesség jellemzi.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4487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Vezeték nélküli nagyvárosi hálózat - </a:t>
            </a:r>
            <a:r>
              <a:rPr lang="hu-HU" i="1" dirty="0" err="1"/>
              <a:t>WiMAX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</a:t>
            </a:r>
            <a:r>
              <a:rPr lang="hu-HU" dirty="0" err="1"/>
              <a:t>Wi-Fi</a:t>
            </a:r>
            <a:r>
              <a:rPr lang="hu-HU" dirty="0"/>
              <a:t> ötletéből alakult ki, az viszont alkalmatlan nagy távolságok áthidalására, amit rengeteg zavaró eszköznek köszönhetünk a 2,4Ghz-es tartományban.</a:t>
            </a:r>
          </a:p>
          <a:p>
            <a:r>
              <a:rPr lang="hu-HU" dirty="0"/>
              <a:t>A </a:t>
            </a:r>
            <a:r>
              <a:rPr lang="hu-HU" dirty="0" err="1"/>
              <a:t>WiMAX</a:t>
            </a:r>
            <a:r>
              <a:rPr lang="hu-HU" dirty="0"/>
              <a:t> révén városnyi területeket is össze lehet majd kötni, vagyis mindenhová eljuthat majd a nagysebességű Internet-hozzáférés.</a:t>
            </a:r>
          </a:p>
          <a:p>
            <a:r>
              <a:rPr lang="hu-HU" dirty="0"/>
              <a:t>A 802.16-os szabvány (a </a:t>
            </a:r>
            <a:r>
              <a:rPr lang="hu-HU" dirty="0" err="1"/>
              <a:t>WiMAX</a:t>
            </a:r>
            <a:r>
              <a:rPr lang="hu-HU" dirty="0"/>
              <a:t>) akár 50 kilométeres körzetben is adhat hálózati hozzáférést, míg a </a:t>
            </a:r>
            <a:r>
              <a:rPr lang="hu-HU" dirty="0" err="1"/>
              <a:t>Wi-Fi</a:t>
            </a:r>
            <a:r>
              <a:rPr lang="hu-HU" dirty="0"/>
              <a:t> (WLAN szabvány) csak néhányszor 100 méteres körzetet képes ellátni.</a:t>
            </a:r>
          </a:p>
          <a:p>
            <a:r>
              <a:rPr lang="hu-HU" dirty="0"/>
              <a:t>Ezzel a technológiával bázisállomásonként 280 </a:t>
            </a:r>
            <a:r>
              <a:rPr lang="hu-HU" dirty="0" err="1"/>
              <a:t>Mbit</a:t>
            </a:r>
            <a:r>
              <a:rPr lang="hu-HU" dirty="0"/>
              <a:t>/s-re emelhető az adatátviteli sebesség, azaz 70 megabit/másodperces lehet az osztható sávszélesség.</a:t>
            </a:r>
          </a:p>
          <a:p>
            <a:r>
              <a:rPr lang="hu-HU" dirty="0"/>
              <a:t>Ennek a technológiának az a további - és igen nagy - előnye, hogy nem kell hozzá közvetlen rálátás az átjátszókra, s ezzel </a:t>
            </a:r>
            <a:r>
              <a:rPr lang="hu-HU"/>
              <a:t>voltaképpen jóval többet </a:t>
            </a:r>
            <a:r>
              <a:rPr lang="hu-HU" dirty="0"/>
              <a:t>ígér minden ma használatos szélessávú, vezeték nélküli kapcsolatnál.</a:t>
            </a:r>
          </a:p>
        </p:txBody>
      </p:sp>
    </p:spTree>
    <p:extLst>
      <p:ext uri="{BB962C8B-B14F-4D97-AF65-F5344CB8AC3E}">
        <p14:creationId xmlns:p14="http://schemas.microsoft.com/office/powerpoint/2010/main" xmlns="" val="26355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Csavarás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	A csavarás az elektromágneses jelkisugárzást csökkenti le azzal, </a:t>
            </a:r>
          </a:p>
          <a:p>
            <a:pPr marL="0" indent="0">
              <a:buNone/>
            </a:pPr>
            <a:r>
              <a:rPr lang="hu-HU" dirty="0"/>
              <a:t>hogy két vezeték egymásra csavarása miatt egymás elektromágneses </a:t>
            </a:r>
          </a:p>
          <a:p>
            <a:pPr marL="0" indent="0">
              <a:buNone/>
            </a:pPr>
            <a:r>
              <a:rPr lang="hu-HU" dirty="0"/>
              <a:t>terét közömbösítik. Általában több csavart érpárt fognak össze közös </a:t>
            </a:r>
          </a:p>
          <a:p>
            <a:pPr marL="0" indent="0">
              <a:buNone/>
            </a:pPr>
            <a:r>
              <a:rPr lang="hu-HU" dirty="0"/>
              <a:t>védőburkolatban. A sodrás azt is biztosítja, hogy a szomszédos vezeték-</a:t>
            </a:r>
          </a:p>
          <a:p>
            <a:pPr marL="0" indent="0">
              <a:buNone/>
            </a:pPr>
            <a:r>
              <a:rPr lang="hu-HU" dirty="0"/>
              <a:t>párok jelei ne hassanak egymásra (ne legyen áthallás). Minden érpár </a:t>
            </a:r>
          </a:p>
          <a:p>
            <a:pPr marL="0" indent="0">
              <a:buNone/>
            </a:pPr>
            <a:r>
              <a:rPr lang="hu-HU" dirty="0"/>
              <a:t>eltérő számú csavarást tartalmaz méterenként.</a:t>
            </a:r>
          </a:p>
          <a:p>
            <a:pPr marL="0" indent="0">
              <a:buNone/>
            </a:pPr>
            <a:r>
              <a:rPr lang="hu-HU" dirty="0"/>
              <a:t>	A kategóriák közötti legfontosabb különbség a csavarás sűrűsége. </a:t>
            </a:r>
          </a:p>
          <a:p>
            <a:pPr marL="0" indent="0">
              <a:buNone/>
            </a:pPr>
            <a:r>
              <a:rPr lang="hu-HU" dirty="0"/>
              <a:t>Minél sűrűbb a csavarás, annál nagyobb adatátviteli sebesség érhető </a:t>
            </a:r>
          </a:p>
          <a:p>
            <a:pPr marL="0" indent="0">
              <a:buNone/>
            </a:pPr>
            <a:r>
              <a:rPr lang="hu-HU" dirty="0"/>
              <a:t>el vele.</a:t>
            </a:r>
          </a:p>
        </p:txBody>
      </p:sp>
    </p:spTree>
    <p:extLst>
      <p:ext uri="{BB962C8B-B14F-4D97-AF65-F5344CB8AC3E}">
        <p14:creationId xmlns:p14="http://schemas.microsoft.com/office/powerpoint/2010/main" xmlns="" val="83547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UTP – </a:t>
            </a:r>
            <a:r>
              <a:rPr lang="hu-HU" dirty="0" err="1"/>
              <a:t>Unshielded</a:t>
            </a:r>
            <a:r>
              <a:rPr lang="hu-HU" dirty="0"/>
              <a:t> Twisted </a:t>
            </a:r>
            <a:r>
              <a:rPr lang="hu-HU" dirty="0" err="1"/>
              <a:t>Pair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14" y="2113800"/>
            <a:ext cx="5082858" cy="220731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117" y="2113800"/>
            <a:ext cx="4267602" cy="25421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7043" y="4433083"/>
            <a:ext cx="2371725" cy="1933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81" y="4433083"/>
            <a:ext cx="2451287" cy="2305131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570376" y="4916528"/>
            <a:ext cx="4786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NewRomanPSMT"/>
              </a:rPr>
              <a:t>Jelölések:</a:t>
            </a:r>
          </a:p>
          <a:p>
            <a:r>
              <a:rPr lang="hu-HU" dirty="0">
                <a:latin typeface="TimesNewRomanPSMT"/>
              </a:rPr>
              <a:t>(1) szigetelt, szabványos színkóddal ellátott vezető-erek,</a:t>
            </a:r>
          </a:p>
          <a:p>
            <a:r>
              <a:rPr lang="hu-HU" dirty="0">
                <a:latin typeface="TimesNewRomanPSMT"/>
              </a:rPr>
              <a:t>(2) közös szigetelő köpeny.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3533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UTP – </a:t>
            </a:r>
            <a:r>
              <a:rPr lang="hu-HU" dirty="0" err="1"/>
              <a:t>Unshielded</a:t>
            </a:r>
            <a:r>
              <a:rPr lang="hu-HU" dirty="0"/>
              <a:t> Twisted </a:t>
            </a:r>
            <a:r>
              <a:rPr lang="hu-HU" dirty="0" err="1"/>
              <a:t>Pair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csavart, vagy más néven sodrott érpár legegyszerűbb változata az UTP (</a:t>
            </a:r>
            <a:r>
              <a:rPr lang="hu-HU" dirty="0" err="1"/>
              <a:t>Unshielded</a:t>
            </a:r>
            <a:r>
              <a:rPr lang="hu-HU" dirty="0"/>
              <a:t> Twisted </a:t>
            </a:r>
            <a:r>
              <a:rPr lang="hu-HU" dirty="0" err="1"/>
              <a:t>Pair</a:t>
            </a:r>
            <a:r>
              <a:rPr lang="hu-HU" dirty="0"/>
              <a:t>, azaz árnyékolás nélküli csavart érpár): két szigetelt, egymásra spirálisan felcsavart rézvezeték.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Alkalmazás: </a:t>
            </a:r>
            <a:r>
              <a:rPr lang="hu-HU" dirty="0"/>
              <a:t>kevésbé igényes, zavarforrásoktól mentes környezetben, illetve ideiglenes hálózatok kiépítéséhez. A legtöbb fejlett országban már nem ajánlják új hálózatok telepítésére.</a:t>
            </a:r>
          </a:p>
        </p:txBody>
      </p:sp>
    </p:spTree>
    <p:extLst>
      <p:ext uri="{BB962C8B-B14F-4D97-AF65-F5344CB8AC3E}">
        <p14:creationId xmlns:p14="http://schemas.microsoft.com/office/powerpoint/2010/main" xmlns="" val="386470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382" y="1791478"/>
            <a:ext cx="10058400" cy="490347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8841"/>
          </a:xfrm>
        </p:spPr>
        <p:txBody>
          <a:bodyPr/>
          <a:lstStyle/>
          <a:p>
            <a:r>
              <a:rPr lang="hu-HU" dirty="0"/>
              <a:t>FTP - </a:t>
            </a:r>
            <a:r>
              <a:rPr lang="hu-HU" dirty="0" err="1"/>
              <a:t>Foil-shilded</a:t>
            </a:r>
            <a:r>
              <a:rPr lang="hu-HU" dirty="0"/>
              <a:t> Twisted </a:t>
            </a:r>
            <a:r>
              <a:rPr lang="hu-HU" dirty="0" err="1"/>
              <a:t>Pair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bg1"/>
                </a:solidFill>
              </a:rPr>
              <a:t>Fólia árnyékolású csavart érpár.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A kábeljellemzők javításának érdekében a sodrott </a:t>
            </a:r>
            <a:r>
              <a:rPr lang="hu-HU" dirty="0" err="1">
                <a:solidFill>
                  <a:schemeClr val="bg1"/>
                </a:solidFill>
              </a:rPr>
              <a:t>érpárat</a:t>
            </a:r>
            <a:r>
              <a:rPr lang="hu-HU" dirty="0">
                <a:solidFill>
                  <a:schemeClr val="bg1"/>
                </a:solidFill>
              </a:rPr>
              <a:t> kívülről árnyékolással is ellátva, fémfóliával, vagy fémszövet burokkal is körbevéve, árnyékolt sodrott érpárról (</a:t>
            </a:r>
            <a:r>
              <a:rPr lang="hu-HU" dirty="0" err="1">
                <a:solidFill>
                  <a:schemeClr val="bg1"/>
                </a:solidFill>
              </a:rPr>
              <a:t>Shielded</a:t>
            </a:r>
            <a:r>
              <a:rPr lang="hu-HU" dirty="0">
                <a:solidFill>
                  <a:schemeClr val="bg1"/>
                </a:solidFill>
              </a:rPr>
              <a:t> Twisted </a:t>
            </a:r>
            <a:r>
              <a:rPr lang="hu-HU" dirty="0" err="1">
                <a:solidFill>
                  <a:schemeClr val="bg1"/>
                </a:solidFill>
              </a:rPr>
              <a:t>Pair</a:t>
            </a:r>
            <a:r>
              <a:rPr lang="hu-HU" dirty="0">
                <a:solidFill>
                  <a:schemeClr val="bg1"/>
                </a:solidFill>
              </a:rPr>
              <a:t> = STP) beszélünk. Az FTP kábelek a vezetékeket körülvevő árnyékoló fóliáról kapták a nevüket.</a:t>
            </a:r>
          </a:p>
          <a:p>
            <a:r>
              <a:rPr lang="hu-HU" dirty="0">
                <a:solidFill>
                  <a:schemeClr val="bg1"/>
                </a:solidFill>
              </a:rPr>
              <a:t>Felépítés: szigetelt, szabványos színkóddal ellátott vezető-erek, alumíniumfólia közös szigetelő köpeny, az árnyékoló fólia vezető ere.</a:t>
            </a:r>
          </a:p>
          <a:p>
            <a:r>
              <a:rPr lang="hu-HU" b="1" dirty="0">
                <a:solidFill>
                  <a:schemeClr val="bg1"/>
                </a:solidFill>
              </a:rPr>
              <a:t>Alkalmazás: </a:t>
            </a:r>
            <a:r>
              <a:rPr lang="hu-HU" dirty="0">
                <a:solidFill>
                  <a:schemeClr val="bg1"/>
                </a:solidFill>
              </a:rPr>
              <a:t>általánosan alkalmazott típus. Az árnyékolás nyújtotta előnyök széles körben alkalmassá teszik alkalmazását, megbízható, jó zavarvédelemmel rendelkező hálózatok kialakításához.</a:t>
            </a:r>
          </a:p>
        </p:txBody>
      </p:sp>
      <p:sp>
        <p:nvSpPr>
          <p:cNvPr id="5" name="Téglalap 4"/>
          <p:cNvSpPr/>
          <p:nvPr/>
        </p:nvSpPr>
        <p:spPr>
          <a:xfrm rot="19734210">
            <a:off x="7265218" y="2265014"/>
            <a:ext cx="2194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solidFill>
                  <a:srgbClr val="00B050"/>
                </a:solidFill>
              </a:rPr>
              <a:t>Az árnyékoló fólia vezető ere.</a:t>
            </a:r>
          </a:p>
        </p:txBody>
      </p:sp>
    </p:spTree>
    <p:extLst>
      <p:ext uri="{BB962C8B-B14F-4D97-AF65-F5344CB8AC3E}">
        <p14:creationId xmlns:p14="http://schemas.microsoft.com/office/powerpoint/2010/main" xmlns="" val="366226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381</TotalTime>
  <Words>2696</Words>
  <Application>Microsoft Office PowerPoint</Application>
  <PresentationFormat>Egyéni</PresentationFormat>
  <Paragraphs>278</Paragraphs>
  <Slides>51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2" baseType="lpstr">
      <vt:lpstr>Ion</vt:lpstr>
      <vt:lpstr>Átviteli Közegek</vt:lpstr>
      <vt:lpstr>Két csoportba sorolhatók</vt:lpstr>
      <vt:lpstr>Két csoportba sorolhatók</vt:lpstr>
      <vt:lpstr>Átviteli sajátosságok</vt:lpstr>
      <vt:lpstr>Csavart érpár – Twisted Pair</vt:lpstr>
      <vt:lpstr>Csavarás</vt:lpstr>
      <vt:lpstr>UTP – Unshielded Twisted Pair</vt:lpstr>
      <vt:lpstr>UTP – Unshielded Twisted Pair</vt:lpstr>
      <vt:lpstr>FTP - Foil-shilded Twisted Pair</vt:lpstr>
      <vt:lpstr>S-FTP - Shilded-Foil-shilded Twisted Pair</vt:lpstr>
      <vt:lpstr>Kábelfajták:</vt:lpstr>
      <vt:lpstr>Patch kábel – Patch Panel</vt:lpstr>
      <vt:lpstr>RJ45 – 8P8C csatlakozó</vt:lpstr>
      <vt:lpstr>UTP kábel</vt:lpstr>
      <vt:lpstr>Bekötési szabványok</vt:lpstr>
      <vt:lpstr>Koaxiális kábelek</vt:lpstr>
      <vt:lpstr>Koaxiális kábelek</vt:lpstr>
      <vt:lpstr>Koaxiális kábelek</vt:lpstr>
      <vt:lpstr>Optikai kábel</vt:lpstr>
      <vt:lpstr>Optikai kábel</vt:lpstr>
      <vt:lpstr>Optikai kábel</vt:lpstr>
      <vt:lpstr>Optikai kábel</vt:lpstr>
      <vt:lpstr>Optikai kábel</vt:lpstr>
      <vt:lpstr>Optikai kábel</vt:lpstr>
      <vt:lpstr>Optikai kábel</vt:lpstr>
      <vt:lpstr>Optikai kábel</vt:lpstr>
      <vt:lpstr>Optikai kábel</vt:lpstr>
      <vt:lpstr>Optikai kábel</vt:lpstr>
      <vt:lpstr>Optikai kábel</vt:lpstr>
      <vt:lpstr>Vezeték nélküli átviteli módszerek</vt:lpstr>
      <vt:lpstr>Vezeték nélküli átviteli módszerek</vt:lpstr>
      <vt:lpstr>Vezeték nélküli átviteli módszerek</vt:lpstr>
      <vt:lpstr>Vezeték nélküli átviteli módszerek</vt:lpstr>
      <vt:lpstr>Vezeték nélküli átviteli módszerek</vt:lpstr>
      <vt:lpstr>Vezeték nélküli átviteli módszerek</vt:lpstr>
      <vt:lpstr>Infravörös átvitel</vt:lpstr>
      <vt:lpstr>Infravörös átvitel</vt:lpstr>
      <vt:lpstr>Lézeres adatátvitel</vt:lpstr>
      <vt:lpstr>Lézeres adatátvitel</vt:lpstr>
      <vt:lpstr>Mikrohullámú átvitel</vt:lpstr>
      <vt:lpstr>Szórt spektrumú sugárzás WLAN (wireless LAN)</vt:lpstr>
      <vt:lpstr>Szórt spektrumú sugárzás WLAN (wireless LAN)</vt:lpstr>
      <vt:lpstr>Celluláris mobil rendszerek</vt:lpstr>
      <vt:lpstr>Celluláris mobil rendszerek</vt:lpstr>
      <vt:lpstr>Celluláris mobil rendszerek</vt:lpstr>
      <vt:lpstr>Celluláris mobil rendszerek</vt:lpstr>
      <vt:lpstr>WLAN Topológiák</vt:lpstr>
      <vt:lpstr>WLAN Topológiák</vt:lpstr>
      <vt:lpstr>WLAN Topológiák</vt:lpstr>
      <vt:lpstr>Műholdas átvitel, VSAT rendszer</vt:lpstr>
      <vt:lpstr>Vezeték nélküli nagyvárosi hálózat - WiMAX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Átviteli Közegek</dc:title>
  <dc:creator>User</dc:creator>
  <cp:lastModifiedBy>Dr. Szabó István</cp:lastModifiedBy>
  <cp:revision>40</cp:revision>
  <dcterms:created xsi:type="dcterms:W3CDTF">2014-04-18T07:31:56Z</dcterms:created>
  <dcterms:modified xsi:type="dcterms:W3CDTF">2023-12-08T08:19:29Z</dcterms:modified>
</cp:coreProperties>
</file>